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999" r:id="rId2"/>
    <p:sldMasterId id="2147484072" r:id="rId3"/>
    <p:sldMasterId id="2147484084" r:id="rId4"/>
    <p:sldMasterId id="2147484122" r:id="rId5"/>
    <p:sldMasterId id="2147484155" r:id="rId6"/>
    <p:sldMasterId id="2147484173" r:id="rId7"/>
  </p:sldMasterIdLst>
  <p:notesMasterIdLst>
    <p:notesMasterId r:id="rId22"/>
  </p:notesMasterIdLst>
  <p:sldIdLst>
    <p:sldId id="3758" r:id="rId8"/>
    <p:sldId id="3759" r:id="rId9"/>
    <p:sldId id="1921" r:id="rId10"/>
    <p:sldId id="3753" r:id="rId11"/>
    <p:sldId id="3755" r:id="rId12"/>
    <p:sldId id="346" r:id="rId13"/>
    <p:sldId id="341" r:id="rId14"/>
    <p:sldId id="339" r:id="rId15"/>
    <p:sldId id="3751" r:id="rId16"/>
    <p:sldId id="3757" r:id="rId17"/>
    <p:sldId id="3760" r:id="rId18"/>
    <p:sldId id="3761" r:id="rId19"/>
    <p:sldId id="3762" r:id="rId20"/>
    <p:sldId id="322" r:id="rId21"/>
  </p:sldIdLst>
  <p:sldSz cx="9144000" cy="6858000" type="screen4x3"/>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2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90"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トルリシティグラフ!$K$26:$L$26</c:f>
                <c:numCache>
                  <c:formatCode>General</c:formatCode>
                  <c:ptCount val="2"/>
                  <c:pt idx="0">
                    <c:v>23.204386518910848</c:v>
                  </c:pt>
                  <c:pt idx="1">
                    <c:v>22.926946955367075</c:v>
                  </c:pt>
                </c:numCache>
              </c:numRef>
            </c:plus>
            <c:minus>
              <c:numRef>
                <c:f>トルリシティグラフ!$L$26</c:f>
                <c:numCache>
                  <c:formatCode>General</c:formatCode>
                  <c:ptCount val="1"/>
                  <c:pt idx="0">
                    <c:v>22.926946955367075</c:v>
                  </c:pt>
                </c:numCache>
              </c:numRef>
            </c:minus>
            <c:spPr>
              <a:noFill/>
              <a:ln w="9525" cap="flat" cmpd="sng" algn="ctr">
                <a:solidFill>
                  <a:schemeClr val="tx1">
                    <a:lumMod val="65000"/>
                    <a:lumOff val="35000"/>
                  </a:schemeClr>
                </a:solidFill>
                <a:round/>
              </a:ln>
              <a:effectLst/>
            </c:spPr>
          </c:errBars>
          <c:val>
            <c:numRef>
              <c:f>トルリシティグラフ!$K$25:$L$25</c:f>
              <c:numCache>
                <c:formatCode>General</c:formatCode>
                <c:ptCount val="2"/>
                <c:pt idx="0">
                  <c:v>69.590909090909065</c:v>
                </c:pt>
                <c:pt idx="1">
                  <c:v>69.231818181818184</c:v>
                </c:pt>
              </c:numCache>
            </c:numRef>
          </c:val>
          <c:smooth val="0"/>
          <c:extLst>
            <c:ext xmlns:c16="http://schemas.microsoft.com/office/drawing/2014/chart" uri="{C3380CC4-5D6E-409C-BE32-E72D297353CC}">
              <c16:uniqueId val="{00000000-B0E1-40BA-876D-F0FBE9C038CA}"/>
            </c:ext>
          </c:extLst>
        </c:ser>
        <c:dLbls>
          <c:showLegendKey val="0"/>
          <c:showVal val="0"/>
          <c:showCatName val="0"/>
          <c:showSerName val="0"/>
          <c:showPercent val="0"/>
          <c:showBubbleSize val="0"/>
        </c:dLbls>
        <c:smooth val="0"/>
        <c:axId val="397925168"/>
        <c:axId val="397929872"/>
      </c:lineChart>
      <c:catAx>
        <c:axId val="39792516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7929872"/>
        <c:crosses val="autoZero"/>
        <c:auto val="1"/>
        <c:lblAlgn val="ctr"/>
        <c:lblOffset val="100"/>
        <c:noMultiLvlLbl val="0"/>
      </c:catAx>
      <c:valAx>
        <c:axId val="397929872"/>
        <c:scaling>
          <c:orientation val="minMax"/>
          <c:max val="10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397925168"/>
        <c:crosses val="autoZero"/>
        <c:crossBetween val="between"/>
      </c:valAx>
      <c:spPr>
        <a:noFill/>
        <a:ln>
          <a:solidFill>
            <a:schemeClr val="bg1">
              <a:lumMod val="85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トルリシティグラフ!$H$26:$I$26</c:f>
                <c:numCache>
                  <c:formatCode>General</c:formatCode>
                  <c:ptCount val="2"/>
                  <c:pt idx="0">
                    <c:v>1.9655293905520694</c:v>
                  </c:pt>
                  <c:pt idx="1">
                    <c:v>1.2573092086996698</c:v>
                  </c:pt>
                </c:numCache>
              </c:numRef>
            </c:plus>
            <c:minus>
              <c:numRef>
                <c:f>トルリシティグラフ!$H$26:$I$26</c:f>
                <c:numCache>
                  <c:formatCode>General</c:formatCode>
                  <c:ptCount val="2"/>
                  <c:pt idx="0">
                    <c:v>1.9655293905520694</c:v>
                  </c:pt>
                  <c:pt idx="1">
                    <c:v>1.2573092086996698</c:v>
                  </c:pt>
                </c:numCache>
              </c:numRef>
            </c:minus>
            <c:spPr>
              <a:noFill/>
              <a:ln w="9525" cap="flat" cmpd="sng" algn="ctr">
                <a:solidFill>
                  <a:schemeClr val="tx1">
                    <a:lumMod val="65000"/>
                    <a:lumOff val="35000"/>
                  </a:schemeClr>
                </a:solidFill>
                <a:round/>
              </a:ln>
              <a:effectLst/>
            </c:spPr>
          </c:errBars>
          <c:val>
            <c:numRef>
              <c:f>トルリシティグラフ!$H$25:$I$25</c:f>
              <c:numCache>
                <c:formatCode>General</c:formatCode>
                <c:ptCount val="2"/>
                <c:pt idx="0">
                  <c:v>8.7818181818181795</c:v>
                </c:pt>
                <c:pt idx="1">
                  <c:v>7.4909090909090912</c:v>
                </c:pt>
              </c:numCache>
            </c:numRef>
          </c:val>
          <c:smooth val="0"/>
          <c:extLst>
            <c:ext xmlns:c16="http://schemas.microsoft.com/office/drawing/2014/chart" uri="{C3380CC4-5D6E-409C-BE32-E72D297353CC}">
              <c16:uniqueId val="{00000000-FBD4-4572-9480-EC0E5F1A5D19}"/>
            </c:ext>
          </c:extLst>
        </c:ser>
        <c:dLbls>
          <c:showLegendKey val="0"/>
          <c:showVal val="0"/>
          <c:showCatName val="0"/>
          <c:showSerName val="0"/>
          <c:showPercent val="0"/>
          <c:showBubbleSize val="0"/>
        </c:dLbls>
        <c:smooth val="0"/>
        <c:axId val="262981408"/>
        <c:axId val="400067736"/>
      </c:lineChart>
      <c:catAx>
        <c:axId val="26298140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00067736"/>
        <c:crosses val="autoZero"/>
        <c:auto val="1"/>
        <c:lblAlgn val="ctr"/>
        <c:lblOffset val="100"/>
        <c:noMultiLvlLbl val="0"/>
      </c:catAx>
      <c:valAx>
        <c:axId val="400067736"/>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262981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12751531058617"/>
          <c:y val="7.9664260717410326E-2"/>
          <c:w val="0.84353915135608049"/>
          <c:h val="0.81565058277379732"/>
        </c:manualLayout>
      </c:layout>
      <c:lineChart>
        <c:grouping val="standard"/>
        <c:varyColors val="0"/>
        <c:ser>
          <c:idx val="0"/>
          <c:order val="0"/>
          <c:spPr>
            <a:ln w="38100" cap="rnd">
              <a:solidFill>
                <a:schemeClr val="accent1"/>
              </a:solidFill>
              <a:round/>
            </a:ln>
            <a:effectLst/>
          </c:spPr>
          <c:marker>
            <c:symbol val="none"/>
          </c:marker>
          <c:errBars>
            <c:errDir val="y"/>
            <c:errBarType val="both"/>
            <c:errValType val="cust"/>
            <c:noEndCap val="0"/>
            <c:plus>
              <c:numRef>
                <c:f>トルリシティグラフ!$E$26:$F$26</c:f>
                <c:numCache>
                  <c:formatCode>General</c:formatCode>
                  <c:ptCount val="2"/>
                  <c:pt idx="0">
                    <c:v>6.4026402095457904</c:v>
                  </c:pt>
                  <c:pt idx="1">
                    <c:v>6.8533939230473839</c:v>
                  </c:pt>
                </c:numCache>
              </c:numRef>
            </c:plus>
            <c:minus>
              <c:numRef>
                <c:f>トルリシティグラフ!$E$26:$F$26</c:f>
                <c:numCache>
                  <c:formatCode>General</c:formatCode>
                  <c:ptCount val="2"/>
                  <c:pt idx="0">
                    <c:v>6.4026402095457904</c:v>
                  </c:pt>
                  <c:pt idx="1">
                    <c:v>6.8533939230473839</c:v>
                  </c:pt>
                </c:numCache>
              </c:numRef>
            </c:minus>
            <c:spPr>
              <a:noFill/>
              <a:ln w="9525" cap="flat" cmpd="sng" algn="ctr">
                <a:solidFill>
                  <a:schemeClr val="tx1">
                    <a:lumMod val="65000"/>
                    <a:lumOff val="35000"/>
                  </a:schemeClr>
                </a:solidFill>
                <a:round/>
              </a:ln>
              <a:effectLst/>
            </c:spPr>
          </c:errBars>
          <c:val>
            <c:numRef>
              <c:f>トルリシティグラフ!$E$25:$F$25</c:f>
              <c:numCache>
                <c:formatCode>General</c:formatCode>
                <c:ptCount val="2"/>
                <c:pt idx="0">
                  <c:v>31.227272727272727</c:v>
                </c:pt>
                <c:pt idx="1">
                  <c:v>26.59090909090909</c:v>
                </c:pt>
              </c:numCache>
            </c:numRef>
          </c:val>
          <c:smooth val="0"/>
          <c:extLst>
            <c:ext xmlns:c16="http://schemas.microsoft.com/office/drawing/2014/chart" uri="{C3380CC4-5D6E-409C-BE32-E72D297353CC}">
              <c16:uniqueId val="{00000000-880A-47EE-B095-477D7292014B}"/>
            </c:ext>
          </c:extLst>
        </c:ser>
        <c:dLbls>
          <c:showLegendKey val="0"/>
          <c:showVal val="0"/>
          <c:showCatName val="0"/>
          <c:showSerName val="0"/>
          <c:showPercent val="0"/>
          <c:showBubbleSize val="0"/>
        </c:dLbls>
        <c:smooth val="0"/>
        <c:axId val="397928696"/>
        <c:axId val="397923600"/>
      </c:lineChart>
      <c:catAx>
        <c:axId val="397928696"/>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7923600"/>
        <c:crosses val="autoZero"/>
        <c:auto val="1"/>
        <c:lblAlgn val="ctr"/>
        <c:lblOffset val="100"/>
        <c:noMultiLvlLbl val="0"/>
      </c:catAx>
      <c:valAx>
        <c:axId val="3979236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397928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14129483814523"/>
          <c:y val="7.8645742198891797E-2"/>
          <c:w val="0.85430314960629916"/>
          <c:h val="0.81858449985418491"/>
        </c:manualLayout>
      </c:layout>
      <c:lineChart>
        <c:grouping val="standard"/>
        <c:varyColors val="0"/>
        <c:ser>
          <c:idx val="0"/>
          <c:order val="0"/>
          <c:spPr>
            <a:ln w="28575" cap="rnd">
              <a:solidFill>
                <a:schemeClr val="accent1"/>
              </a:solidFill>
              <a:round/>
            </a:ln>
            <a:effectLst/>
          </c:spPr>
          <c:marker>
            <c:symbol val="none"/>
          </c:marker>
          <c:dPt>
            <c:idx val="1"/>
            <c:marker>
              <c:symbol val="none"/>
            </c:marker>
            <c:bubble3D val="0"/>
            <c:spPr>
              <a:ln w="38100" cap="rnd">
                <a:solidFill>
                  <a:schemeClr val="accent1"/>
                </a:solidFill>
                <a:round/>
              </a:ln>
              <a:effectLst/>
            </c:spPr>
            <c:extLst>
              <c:ext xmlns:c16="http://schemas.microsoft.com/office/drawing/2014/chart" uri="{C3380CC4-5D6E-409C-BE32-E72D297353CC}">
                <c16:uniqueId val="{00000001-9C68-4280-AF33-7EFB490A92D6}"/>
              </c:ext>
            </c:extLst>
          </c:dPt>
          <c:errBars>
            <c:errDir val="y"/>
            <c:errBarType val="both"/>
            <c:errValType val="cust"/>
            <c:noEndCap val="0"/>
            <c:plus>
              <c:numRef>
                <c:f>トルリシティグラフ!$B$26:$C$26</c:f>
                <c:numCache>
                  <c:formatCode>General</c:formatCode>
                  <c:ptCount val="2"/>
                  <c:pt idx="0">
                    <c:v>7.800323154992622</c:v>
                  </c:pt>
                  <c:pt idx="1">
                    <c:v>6.9800483078675963</c:v>
                  </c:pt>
                </c:numCache>
              </c:numRef>
            </c:plus>
            <c:minus>
              <c:numRef>
                <c:f>トルリシティグラフ!$B$26:$C$26</c:f>
                <c:numCache>
                  <c:formatCode>General</c:formatCode>
                  <c:ptCount val="2"/>
                  <c:pt idx="0">
                    <c:v>7.800323154992622</c:v>
                  </c:pt>
                  <c:pt idx="1">
                    <c:v>6.9800483078675963</c:v>
                  </c:pt>
                </c:numCache>
              </c:numRef>
            </c:minus>
            <c:spPr>
              <a:noFill/>
              <a:ln w="9525" cap="flat" cmpd="sng" algn="ctr">
                <a:solidFill>
                  <a:schemeClr val="tx1">
                    <a:lumMod val="65000"/>
                    <a:lumOff val="35000"/>
                  </a:schemeClr>
                </a:solidFill>
                <a:round/>
              </a:ln>
              <a:effectLst/>
            </c:spPr>
          </c:errBars>
          <c:val>
            <c:numRef>
              <c:f>トルリシティグラフ!$B$25:$C$25</c:f>
              <c:numCache>
                <c:formatCode>General</c:formatCode>
                <c:ptCount val="2"/>
                <c:pt idx="0">
                  <c:v>25.136363636363637</c:v>
                </c:pt>
                <c:pt idx="1">
                  <c:v>24.227272727272727</c:v>
                </c:pt>
              </c:numCache>
            </c:numRef>
          </c:val>
          <c:smooth val="0"/>
          <c:extLst>
            <c:ext xmlns:c16="http://schemas.microsoft.com/office/drawing/2014/chart" uri="{C3380CC4-5D6E-409C-BE32-E72D297353CC}">
              <c16:uniqueId val="{00000002-9C68-4280-AF33-7EFB490A92D6}"/>
            </c:ext>
          </c:extLst>
        </c:ser>
        <c:dLbls>
          <c:showLegendKey val="0"/>
          <c:showVal val="0"/>
          <c:showCatName val="0"/>
          <c:showSerName val="0"/>
          <c:showPercent val="0"/>
          <c:showBubbleSize val="0"/>
        </c:dLbls>
        <c:smooth val="0"/>
        <c:axId val="397929088"/>
        <c:axId val="397924776"/>
      </c:lineChart>
      <c:catAx>
        <c:axId val="39792908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7924776"/>
        <c:crosses val="autoZero"/>
        <c:auto val="1"/>
        <c:lblAlgn val="ctr"/>
        <c:lblOffset val="100"/>
        <c:noMultiLvlLbl val="0"/>
      </c:catAx>
      <c:valAx>
        <c:axId val="39792477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a:solidFill>
              <a:schemeClr val="tx1"/>
            </a:solid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397929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ja-JP" sz="1800" b="0" strike="noStrike" spc="-1">
                <a:solidFill>
                  <a:srgbClr val="000000"/>
                </a:solidFill>
                <a:latin typeface="Arial"/>
              </a:rPr>
              <a:t>スライドを移動するにはクリックします。</a:t>
            </a:r>
          </a:p>
        </p:txBody>
      </p:sp>
      <p:sp>
        <p:nvSpPr>
          <p:cNvPr id="1117" name="PlaceHolder 2"/>
          <p:cNvSpPr>
            <a:spLocks noGrp="1"/>
          </p:cNvSpPr>
          <p:nvPr>
            <p:ph type="body"/>
          </p:nvPr>
        </p:nvSpPr>
        <p:spPr>
          <a:xfrm>
            <a:off x="756000" y="5078520"/>
            <a:ext cx="6047640" cy="4811040"/>
          </a:xfrm>
          <a:prstGeom prst="rect">
            <a:avLst/>
          </a:prstGeom>
        </p:spPr>
        <p:txBody>
          <a:bodyPr lIns="0" tIns="0" rIns="0" bIns="0">
            <a:noAutofit/>
          </a:bodyPr>
          <a:lstStyle/>
          <a:p>
            <a:r>
              <a:rPr lang="en-US" sz="2000" b="0" strike="noStrike" spc="-1">
                <a:latin typeface="Arial"/>
              </a:rPr>
              <a:t>クリックしてノート書式の編集</a:t>
            </a:r>
          </a:p>
        </p:txBody>
      </p:sp>
      <p:sp>
        <p:nvSpPr>
          <p:cNvPr id="1118" name="PlaceHolder 3"/>
          <p:cNvSpPr>
            <a:spLocks noGrp="1"/>
          </p:cNvSpPr>
          <p:nvPr>
            <p:ph type="hdr"/>
          </p:nvPr>
        </p:nvSpPr>
        <p:spPr>
          <a:xfrm>
            <a:off x="0" y="0"/>
            <a:ext cx="3280680" cy="534240"/>
          </a:xfrm>
          <a:prstGeom prst="rect">
            <a:avLst/>
          </a:prstGeom>
        </p:spPr>
        <p:txBody>
          <a:bodyPr lIns="0" tIns="0" rIns="0" bIns="0">
            <a:noAutofit/>
          </a:bodyPr>
          <a:lstStyle/>
          <a:p>
            <a:r>
              <a:rPr lang="en-US" sz="1400" b="0" strike="noStrike" spc="-1">
                <a:latin typeface="Times New Roman"/>
              </a:rPr>
              <a:t>&lt;ヘッダー&gt;</a:t>
            </a:r>
          </a:p>
        </p:txBody>
      </p:sp>
      <p:sp>
        <p:nvSpPr>
          <p:cNvPr id="111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n-US" sz="1400" b="0" strike="noStrike" spc="-1">
                <a:latin typeface="Times New Roman"/>
              </a:rPr>
              <a:t>&lt;日付/時刻&gt;</a:t>
            </a:r>
          </a:p>
        </p:txBody>
      </p:sp>
      <p:sp>
        <p:nvSpPr>
          <p:cNvPr id="112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n-US" sz="1400" b="0" strike="noStrike" spc="-1">
                <a:latin typeface="Times New Roman"/>
              </a:rPr>
              <a:t>&lt;フッター&gt;</a:t>
            </a:r>
          </a:p>
        </p:txBody>
      </p:sp>
      <p:sp>
        <p:nvSpPr>
          <p:cNvPr id="112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4062A02-DC8D-47E8-9E6F-08A895A36B8A}"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最高血圧以上の高いカフ圧をかけ減弱していく過程における速度脈は、右の図が脈はを微分化したもの。動脈硬化が進行するとＶｒが大きくなる。</a:t>
            </a:r>
            <a:endParaRPr lang="en-US" altLang="ja-JP"/>
          </a:p>
          <a:p>
            <a:r>
              <a:rPr lang="ja-JP" altLang="en-US"/>
              <a:t>カ負圧の現じゃｙ九にともなって血管容積がふえる。動脈硬化のつよい血管では容積が緩やかに変化する。</a:t>
            </a:r>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836" indent="-285706">
              <a:defRPr kumimoji="1">
                <a:solidFill>
                  <a:schemeClr val="tx1"/>
                </a:solidFill>
                <a:latin typeface="Arial" pitchFamily="34" charset="0"/>
                <a:ea typeface="ＭＳ Ｐゴシック" pitchFamily="50" charset="-128"/>
              </a:defRPr>
            </a:lvl2pPr>
            <a:lvl3pPr marL="1142824" indent="-228565">
              <a:defRPr kumimoji="1">
                <a:solidFill>
                  <a:schemeClr val="tx1"/>
                </a:solidFill>
                <a:latin typeface="Arial" pitchFamily="34" charset="0"/>
                <a:ea typeface="ＭＳ Ｐゴシック" pitchFamily="50" charset="-128"/>
              </a:defRPr>
            </a:lvl3pPr>
            <a:lvl4pPr marL="1599953" indent="-228565">
              <a:defRPr kumimoji="1">
                <a:solidFill>
                  <a:schemeClr val="tx1"/>
                </a:solidFill>
                <a:latin typeface="Arial" pitchFamily="34" charset="0"/>
                <a:ea typeface="ＭＳ Ｐゴシック" pitchFamily="50" charset="-128"/>
              </a:defRPr>
            </a:lvl4pPr>
            <a:lvl5pPr marL="2057083" indent="-228565">
              <a:defRPr kumimoji="1">
                <a:solidFill>
                  <a:schemeClr val="tx1"/>
                </a:solidFill>
                <a:latin typeface="Arial" pitchFamily="34" charset="0"/>
                <a:ea typeface="ＭＳ Ｐゴシック" pitchFamily="50" charset="-128"/>
              </a:defRPr>
            </a:lvl5pPr>
            <a:lvl6pPr marL="2514213"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34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8472"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5601" indent="-228565"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0895AB20-0842-457F-A743-C688144ECB6B}" type="slidenum">
              <a:rPr lang="ja-JP" altLang="en-US">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206468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5D4583-D720-4795-8C4A-047EA5311C96}" type="slidenum">
              <a:rPr kumimoji="1" lang="ja-JP" altLang="en-US" smtClean="0"/>
              <a:t>7</a:t>
            </a:fld>
            <a:endParaRPr kumimoji="1" lang="ja-JP" altLang="en-US"/>
          </a:p>
        </p:txBody>
      </p:sp>
    </p:spTree>
    <p:extLst>
      <p:ext uri="{BB962C8B-B14F-4D97-AF65-F5344CB8AC3E}">
        <p14:creationId xmlns:p14="http://schemas.microsoft.com/office/powerpoint/2010/main" val="57930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8075" y="812800"/>
            <a:ext cx="5343525" cy="400843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05D4583-D720-4795-8C4A-047EA5311C96}" type="slidenum">
              <a:rPr kumimoji="1" lang="ja-JP" altLang="en-US" smtClean="0"/>
              <a:t>8</a:t>
            </a:fld>
            <a:endParaRPr kumimoji="1" lang="ja-JP" altLang="en-US"/>
          </a:p>
        </p:txBody>
      </p:sp>
    </p:spTree>
    <p:extLst>
      <p:ext uri="{BB962C8B-B14F-4D97-AF65-F5344CB8AC3E}">
        <p14:creationId xmlns:p14="http://schemas.microsoft.com/office/powerpoint/2010/main" val="208515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9" name="PlaceHolder 1"/>
          <p:cNvSpPr>
            <a:spLocks noGrp="1" noRot="1" noChangeAspect="1"/>
          </p:cNvSpPr>
          <p:nvPr>
            <p:ph type="sldImg"/>
          </p:nvPr>
        </p:nvSpPr>
        <p:spPr>
          <a:xfrm>
            <a:off x="3486240" y="539640"/>
            <a:ext cx="3463560" cy="2596680"/>
          </a:xfrm>
          <a:prstGeom prst="rect">
            <a:avLst/>
          </a:prstGeom>
        </p:spPr>
      </p:sp>
      <p:sp>
        <p:nvSpPr>
          <p:cNvPr id="3150" name="PlaceHolder 2"/>
          <p:cNvSpPr>
            <a:spLocks noGrp="1"/>
          </p:cNvSpPr>
          <p:nvPr>
            <p:ph type="body"/>
          </p:nvPr>
        </p:nvSpPr>
        <p:spPr>
          <a:xfrm>
            <a:off x="992520" y="3228840"/>
            <a:ext cx="7940880" cy="3058560"/>
          </a:xfrm>
          <a:prstGeom prst="rect">
            <a:avLst/>
          </a:prstGeom>
        </p:spPr>
        <p:txBody>
          <a:bodyPr>
            <a:normAutofit/>
          </a:bodyPr>
          <a:lstStyle/>
          <a:p>
            <a:endParaRPr lang="en-US" sz="2000" b="0" strike="noStrike" spc="-1">
              <a:latin typeface="Arial"/>
            </a:endParaRPr>
          </a:p>
        </p:txBody>
      </p:sp>
      <p:sp>
        <p:nvSpPr>
          <p:cNvPr id="3151" name="TextShape 3"/>
          <p:cNvSpPr txBox="1"/>
          <p:nvPr/>
        </p:nvSpPr>
        <p:spPr>
          <a:xfrm>
            <a:off x="5622840" y="6456600"/>
            <a:ext cx="4301280" cy="339480"/>
          </a:xfrm>
          <a:prstGeom prst="rect">
            <a:avLst/>
          </a:prstGeom>
          <a:noFill/>
          <a:ln>
            <a:noFill/>
          </a:ln>
        </p:spPr>
        <p:txBody>
          <a:bodyPr anchor="b">
            <a:noAutofit/>
          </a:bodyPr>
          <a:lstStyle/>
          <a:p>
            <a:pPr algn="r">
              <a:lnSpc>
                <a:spcPct val="100000"/>
              </a:lnSpc>
            </a:pPr>
            <a:fld id="{DC18F10B-4139-4388-B767-0E8B76F2CDC7}" type="slidenum">
              <a:rPr lang="en-US" sz="1200" b="0" strike="noStrike" spc="-1">
                <a:solidFill>
                  <a:srgbClr val="000000"/>
                </a:solidFill>
                <a:latin typeface="Calibri"/>
                <a:ea typeface="ＭＳ Ｐゴシック"/>
              </a:rPr>
              <a:t>14</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25" name="PlaceHolder 2"/>
          <p:cNvSpPr>
            <a:spLocks noGrp="1"/>
          </p:cNvSpPr>
          <p:nvPr>
            <p:ph type="body"/>
          </p:nvPr>
        </p:nvSpPr>
        <p:spPr>
          <a:xfrm>
            <a:off x="457200" y="1484280"/>
            <a:ext cx="822924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26" name="PlaceHolder 3"/>
          <p:cNvSpPr>
            <a:spLocks noGrp="1"/>
          </p:cNvSpPr>
          <p:nvPr>
            <p:ph type="body"/>
          </p:nvPr>
        </p:nvSpPr>
        <p:spPr>
          <a:xfrm>
            <a:off x="457200" y="3848400"/>
            <a:ext cx="8229240" cy="2158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28" name="PlaceHolder 2"/>
          <p:cNvSpPr>
            <a:spLocks noGrp="1"/>
          </p:cNvSpPr>
          <p:nvPr>
            <p:ph type="body"/>
          </p:nvPr>
        </p:nvSpPr>
        <p:spPr>
          <a:xfrm>
            <a:off x="457200" y="148428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29" name="PlaceHolder 3"/>
          <p:cNvSpPr>
            <a:spLocks noGrp="1"/>
          </p:cNvSpPr>
          <p:nvPr>
            <p:ph type="body"/>
          </p:nvPr>
        </p:nvSpPr>
        <p:spPr>
          <a:xfrm>
            <a:off x="4674240" y="148428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30" name="PlaceHolder 4"/>
          <p:cNvSpPr>
            <a:spLocks noGrp="1"/>
          </p:cNvSpPr>
          <p:nvPr>
            <p:ph type="body"/>
          </p:nvPr>
        </p:nvSpPr>
        <p:spPr>
          <a:xfrm>
            <a:off x="457200" y="384840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31" name="PlaceHolder 5"/>
          <p:cNvSpPr>
            <a:spLocks noGrp="1"/>
          </p:cNvSpPr>
          <p:nvPr>
            <p:ph type="body"/>
          </p:nvPr>
        </p:nvSpPr>
        <p:spPr>
          <a:xfrm>
            <a:off x="4674240" y="384840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33" name="PlaceHolder 2"/>
          <p:cNvSpPr>
            <a:spLocks noGrp="1"/>
          </p:cNvSpPr>
          <p:nvPr>
            <p:ph type="body"/>
          </p:nvPr>
        </p:nvSpPr>
        <p:spPr>
          <a:xfrm>
            <a:off x="457200" y="1484280"/>
            <a:ext cx="26496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34" name="PlaceHolder 3"/>
          <p:cNvSpPr>
            <a:spLocks noGrp="1"/>
          </p:cNvSpPr>
          <p:nvPr>
            <p:ph type="body"/>
          </p:nvPr>
        </p:nvSpPr>
        <p:spPr>
          <a:xfrm>
            <a:off x="3239640" y="1484280"/>
            <a:ext cx="26496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35" name="PlaceHolder 4"/>
          <p:cNvSpPr>
            <a:spLocks noGrp="1"/>
          </p:cNvSpPr>
          <p:nvPr>
            <p:ph type="body"/>
          </p:nvPr>
        </p:nvSpPr>
        <p:spPr>
          <a:xfrm>
            <a:off x="6022080" y="1484280"/>
            <a:ext cx="26496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36" name="PlaceHolder 5"/>
          <p:cNvSpPr>
            <a:spLocks noGrp="1"/>
          </p:cNvSpPr>
          <p:nvPr>
            <p:ph type="body"/>
          </p:nvPr>
        </p:nvSpPr>
        <p:spPr>
          <a:xfrm>
            <a:off x="457200" y="3848400"/>
            <a:ext cx="26496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37" name="PlaceHolder 6"/>
          <p:cNvSpPr>
            <a:spLocks noGrp="1"/>
          </p:cNvSpPr>
          <p:nvPr>
            <p:ph type="body"/>
          </p:nvPr>
        </p:nvSpPr>
        <p:spPr>
          <a:xfrm>
            <a:off x="3239640" y="3848400"/>
            <a:ext cx="26496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38" name="PlaceHolder 7"/>
          <p:cNvSpPr>
            <a:spLocks noGrp="1"/>
          </p:cNvSpPr>
          <p:nvPr>
            <p:ph type="body"/>
          </p:nvPr>
        </p:nvSpPr>
        <p:spPr>
          <a:xfrm>
            <a:off x="6022080" y="3848400"/>
            <a:ext cx="2649600" cy="2158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3187" name="Rectangle 3"/>
          <p:cNvSpPr>
            <a:spLocks noGrp="1" noChangeArrowheads="1"/>
          </p:cNvSpPr>
          <p:nvPr>
            <p:ph type="ctrTitle"/>
          </p:nvPr>
        </p:nvSpPr>
        <p:spPr>
          <a:xfrm>
            <a:off x="530225" y="225426"/>
            <a:ext cx="7772400" cy="1470025"/>
          </a:xfrm>
        </p:spPr>
        <p:txBody>
          <a:bodyPr/>
          <a:lstStyle>
            <a:lvl1pPr>
              <a:defRPr sz="3600" b="1"/>
            </a:lvl1pPr>
          </a:lstStyle>
          <a:p>
            <a:r>
              <a:rPr lang="en-GB"/>
              <a:t>Click to edit Master title style</a:t>
            </a:r>
          </a:p>
        </p:txBody>
      </p:sp>
      <p:sp>
        <p:nvSpPr>
          <p:cNvPr id="93188"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39457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105526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4294603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5940" y="1600200"/>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6777" y="1600200"/>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66998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346512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33200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88009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4" name="PlaceHolder 2"/>
          <p:cNvSpPr>
            <a:spLocks noGrp="1"/>
          </p:cNvSpPr>
          <p:nvPr>
            <p:ph type="subTitle"/>
          </p:nvPr>
        </p:nvSpPr>
        <p:spPr>
          <a:xfrm>
            <a:off x="457200" y="1484280"/>
            <a:ext cx="8229240" cy="45255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54320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1767399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3921696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7" y="344489"/>
            <a:ext cx="2041525" cy="55435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5940" y="344489"/>
            <a:ext cx="5976937" cy="55435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ftr" sz="quarter" idx="10"/>
          </p:nvPr>
        </p:nvSpPr>
        <p:spPr>
          <a:ln/>
        </p:spPr>
        <p:txBody>
          <a:bodyPr/>
          <a:lstStyle>
            <a:lvl1pPr>
              <a:defRPr/>
            </a:lvl1pPr>
          </a:lstStyle>
          <a:p>
            <a:pPr>
              <a:defRPr/>
            </a:pPr>
            <a:endParaRPr lang="ja-JP" altLang="en-US" dirty="0"/>
          </a:p>
        </p:txBody>
      </p:sp>
    </p:spTree>
    <p:extLst>
      <p:ext uri="{BB962C8B-B14F-4D97-AF65-F5344CB8AC3E}">
        <p14:creationId xmlns:p14="http://schemas.microsoft.com/office/powerpoint/2010/main" val="2894844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3588774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007169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82509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418762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678292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91850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6" name="PlaceHolder 2"/>
          <p:cNvSpPr>
            <a:spLocks noGrp="1"/>
          </p:cNvSpPr>
          <p:nvPr>
            <p:ph type="body"/>
          </p:nvPr>
        </p:nvSpPr>
        <p:spPr>
          <a:xfrm>
            <a:off x="457200" y="1484280"/>
            <a:ext cx="8229240" cy="4525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884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294540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339837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90488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5" y="344488"/>
            <a:ext cx="2049463" cy="55435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344488"/>
            <a:ext cx="5997575" cy="55435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49438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5553983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32520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875974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15938" y="1600200"/>
            <a:ext cx="4008437"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76775" y="1600200"/>
            <a:ext cx="4010025" cy="4287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49035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4549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8" name="PlaceHolder 2"/>
          <p:cNvSpPr>
            <a:spLocks noGrp="1"/>
          </p:cNvSpPr>
          <p:nvPr>
            <p:ph type="body"/>
          </p:nvPr>
        </p:nvSpPr>
        <p:spPr>
          <a:xfrm>
            <a:off x="457200" y="1484280"/>
            <a:ext cx="4015800" cy="4525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9" name="PlaceHolder 3"/>
          <p:cNvSpPr>
            <a:spLocks noGrp="1"/>
          </p:cNvSpPr>
          <p:nvPr>
            <p:ph type="body"/>
          </p:nvPr>
        </p:nvSpPr>
        <p:spPr>
          <a:xfrm>
            <a:off x="4674240" y="1484280"/>
            <a:ext cx="4015800" cy="4525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2955906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408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0223774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07195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25161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5275" y="344488"/>
            <a:ext cx="2049463" cy="55435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344488"/>
            <a:ext cx="5997575" cy="55435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243471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44488"/>
            <a:ext cx="7624763" cy="730251"/>
          </a:xfrm>
          <a:prstGeom prst="rect">
            <a:avLst/>
          </a:prstGeom>
        </p:spPr>
        <p:txBody>
          <a:bodyPr rtlCol="0"/>
          <a:lstStyle/>
          <a:p>
            <a:pPr rtl="0"/>
            <a:r>
              <a:rPr lang="en-US"/>
              <a:t>マスター タイトルの書式設定</a:t>
            </a:r>
            <a:endParaRPr kumimoji="1" lang="ja-JP" altLang="en-US"/>
          </a:p>
        </p:txBody>
      </p:sp>
      <p:pic>
        <p:nvPicPr>
          <p:cNvPr id="8" name="Picture 2" descr="Lira_Blue_KL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7050" y="258763"/>
            <a:ext cx="81422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265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4394"/>
          <a:stretch>
            <a:fillRect/>
          </a:stretch>
        </p:blipFill>
        <p:spPr bwMode="auto">
          <a:xfrm>
            <a:off x="0" y="1389063"/>
            <a:ext cx="8516938"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623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4" name="図 12" descr="white_30mix_hy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39"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296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4" name="図 6" descr="white_30mix_nak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9"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60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4551" y="344488"/>
            <a:ext cx="7624763" cy="730251"/>
          </a:xfrm>
          <a:prstGeom prst="rect">
            <a:avLst/>
          </a:prstGeom>
        </p:spPr>
        <p:txBody>
          <a:bodyPr/>
          <a:lstStyle/>
          <a:p>
            <a:r>
              <a:rPr kumimoji="1" lang="ja-JP" altLang="en-US"/>
              <a:t>マスター タイトルの書式設定</a:t>
            </a:r>
          </a:p>
        </p:txBody>
      </p:sp>
      <p:pic>
        <p:nvPicPr>
          <p:cNvPr id="8" name="Picture 2" descr="Lira_Blue_KLin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258763"/>
            <a:ext cx="814228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80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9063"/>
            <a:ext cx="8516938"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3022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図 12" descr="white_30mix_hyo.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9"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3451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pic>
        <p:nvPicPr>
          <p:cNvPr id="4" name="図 6" descr="white_30mix_nak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9" y="0"/>
            <a:ext cx="9128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456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DA8B9A02-42D3-4633-ACC0-9886EE852D0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90861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36B786A5-E52A-44AB-9165-0010FCCEE267}"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456679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F583D285-E71E-4EB1-A09E-2E4D8CF7344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597150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702A5446-B6E8-42F6-8989-5E635602988A}"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39228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solidFill>
                <a:prstClr val="black">
                  <a:tint val="75000"/>
                </a:prstClr>
              </a:solidFill>
            </a:endParaRPr>
          </a:p>
        </p:txBody>
      </p:sp>
      <p:sp>
        <p:nvSpPr>
          <p:cNvPr id="8" name="フッター プレースホルダー 7"/>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pPr>
              <a:defRPr/>
            </a:pPr>
            <a:fld id="{120CBD90-504B-4FC6-9D48-48A36191A5CC}"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637551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a:defRPr/>
            </a:pPr>
            <a:fld id="{314299B2-3EB3-4164-A351-9BD7BABC615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81629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213840" y="260280"/>
            <a:ext cx="8713800" cy="40096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solidFill>
                <a:prstClr val="black">
                  <a:tint val="75000"/>
                </a:prstClr>
              </a:solidFill>
            </a:endParaRPr>
          </a:p>
        </p:txBody>
      </p:sp>
      <p:sp>
        <p:nvSpPr>
          <p:cNvPr id="3" name="フッター プレースホルダー 2"/>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pPr>
              <a:defRPr/>
            </a:pPr>
            <a:fld id="{17F08BF8-29E0-4976-9033-1260F516B313}"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5010656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314299B2-3EB3-4164-A351-9BD7BABC615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4552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DB3991DC-4B38-4445-9315-C034BB3C6F88}"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8891813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314299B2-3EB3-4164-A351-9BD7BABC615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682447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314299B2-3EB3-4164-A351-9BD7BABC6155}"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94751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00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13" name="PlaceHolder 2"/>
          <p:cNvSpPr>
            <a:spLocks noGrp="1"/>
          </p:cNvSpPr>
          <p:nvPr>
            <p:ph type="body"/>
          </p:nvPr>
        </p:nvSpPr>
        <p:spPr>
          <a:xfrm>
            <a:off x="457200" y="148428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14" name="PlaceHolder 3"/>
          <p:cNvSpPr>
            <a:spLocks noGrp="1"/>
          </p:cNvSpPr>
          <p:nvPr>
            <p:ph type="body"/>
          </p:nvPr>
        </p:nvSpPr>
        <p:spPr>
          <a:xfrm>
            <a:off x="4674240" y="1484280"/>
            <a:ext cx="4015800" cy="4525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15" name="PlaceHolder 4"/>
          <p:cNvSpPr>
            <a:spLocks noGrp="1"/>
          </p:cNvSpPr>
          <p:nvPr>
            <p:ph type="body"/>
          </p:nvPr>
        </p:nvSpPr>
        <p:spPr>
          <a:xfrm>
            <a:off x="457200" y="384840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17" name="PlaceHolder 2"/>
          <p:cNvSpPr>
            <a:spLocks noGrp="1"/>
          </p:cNvSpPr>
          <p:nvPr>
            <p:ph type="body"/>
          </p:nvPr>
        </p:nvSpPr>
        <p:spPr>
          <a:xfrm>
            <a:off x="457200" y="1484280"/>
            <a:ext cx="4015800" cy="4525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18" name="PlaceHolder 3"/>
          <p:cNvSpPr>
            <a:spLocks noGrp="1"/>
          </p:cNvSpPr>
          <p:nvPr>
            <p:ph type="body"/>
          </p:nvPr>
        </p:nvSpPr>
        <p:spPr>
          <a:xfrm>
            <a:off x="4674240" y="148428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19" name="PlaceHolder 4"/>
          <p:cNvSpPr>
            <a:spLocks noGrp="1"/>
          </p:cNvSpPr>
          <p:nvPr>
            <p:ph type="body"/>
          </p:nvPr>
        </p:nvSpPr>
        <p:spPr>
          <a:xfrm>
            <a:off x="4674240" y="384840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213840" y="260280"/>
            <a:ext cx="8713800" cy="864720"/>
          </a:xfrm>
          <a:prstGeom prst="rect">
            <a:avLst/>
          </a:prstGeom>
        </p:spPr>
        <p:txBody>
          <a:bodyPr lIns="0" tIns="0" rIns="0" bIns="0" anchor="ctr">
            <a:noAutofit/>
          </a:bodyPr>
          <a:lstStyle/>
          <a:p>
            <a:endParaRPr lang="ja-JP" sz="1800" b="0" strike="noStrike" spc="-1">
              <a:solidFill>
                <a:srgbClr val="000000"/>
              </a:solidFill>
              <a:latin typeface="Arial"/>
            </a:endParaRPr>
          </a:p>
        </p:txBody>
      </p:sp>
      <p:sp>
        <p:nvSpPr>
          <p:cNvPr id="21" name="PlaceHolder 2"/>
          <p:cNvSpPr>
            <a:spLocks noGrp="1"/>
          </p:cNvSpPr>
          <p:nvPr>
            <p:ph type="body"/>
          </p:nvPr>
        </p:nvSpPr>
        <p:spPr>
          <a:xfrm>
            <a:off x="457200" y="148428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22" name="PlaceHolder 3"/>
          <p:cNvSpPr>
            <a:spLocks noGrp="1"/>
          </p:cNvSpPr>
          <p:nvPr>
            <p:ph type="body"/>
          </p:nvPr>
        </p:nvSpPr>
        <p:spPr>
          <a:xfrm>
            <a:off x="4674240" y="1484280"/>
            <a:ext cx="4015800" cy="2158560"/>
          </a:xfrm>
          <a:prstGeom prst="rect">
            <a:avLst/>
          </a:prstGeom>
        </p:spPr>
        <p:txBody>
          <a:bodyPr lIns="0" tIns="0" rIns="0" bIns="0">
            <a:normAutofit/>
          </a:bodyPr>
          <a:lstStyle/>
          <a:p>
            <a:endParaRPr lang="ja-JP" sz="2400" b="0" strike="noStrike" spc="-1">
              <a:solidFill>
                <a:srgbClr val="FFFFFF"/>
              </a:solidFill>
              <a:latin typeface="Arial"/>
            </a:endParaRPr>
          </a:p>
        </p:txBody>
      </p:sp>
      <p:sp>
        <p:nvSpPr>
          <p:cNvPr id="23" name="PlaceHolder 4"/>
          <p:cNvSpPr>
            <a:spLocks noGrp="1"/>
          </p:cNvSpPr>
          <p:nvPr>
            <p:ph type="body"/>
          </p:nvPr>
        </p:nvSpPr>
        <p:spPr>
          <a:xfrm>
            <a:off x="457200" y="3848400"/>
            <a:ext cx="8229240" cy="2158560"/>
          </a:xfrm>
          <a:prstGeom prst="rect">
            <a:avLst/>
          </a:prstGeom>
        </p:spPr>
        <p:txBody>
          <a:bodyPr lIns="0" tIns="0" rIns="0" bIns="0">
            <a:normAutofit/>
          </a:bodyPr>
          <a:lstStyle/>
          <a:p>
            <a:endParaRPr lang="ja-JP" sz="2400" b="0" strike="noStrike" spc="-1">
              <a:solidFill>
                <a:srgbClr val="FFFFFF"/>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5.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6.xml"/><Relationship Id="rId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7.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E"/>
        </a:solidFill>
        <a:effectLst/>
      </p:bgPr>
    </p:bg>
    <p:spTree>
      <p:nvGrpSpPr>
        <p:cNvPr id="1" name=""/>
        <p:cNvGrpSpPr/>
        <p:nvPr/>
      </p:nvGrpSpPr>
      <p:grpSpPr>
        <a:xfrm>
          <a:off x="0" y="0"/>
          <a:ext cx="0" cy="0"/>
          <a:chOff x="0" y="0"/>
          <a:chExt cx="0" cy="0"/>
        </a:xfrm>
      </p:grpSpPr>
      <p:sp>
        <p:nvSpPr>
          <p:cNvPr id="3" name="CustomShape 1"/>
          <p:cNvSpPr/>
          <p:nvPr/>
        </p:nvSpPr>
        <p:spPr>
          <a:xfrm>
            <a:off x="8567640" y="6468840"/>
            <a:ext cx="636840" cy="272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b">
            <a:spAutoFit/>
          </a:bodyPr>
          <a:lstStyle/>
          <a:p>
            <a:pPr algn="r">
              <a:lnSpc>
                <a:spcPct val="100000"/>
              </a:lnSpc>
            </a:pPr>
            <a:fld id="{B293332C-5A0D-464F-B796-C8E4DA20F6C1}" type="slidenum">
              <a:rPr lang="en-US" sz="1200" b="0" strike="noStrike" spc="-1">
                <a:solidFill>
                  <a:srgbClr val="FFFFFF"/>
                </a:solidFill>
                <a:latin typeface="Arial"/>
                <a:ea typeface="ＭＳ Ｐゴシック"/>
              </a:rPr>
              <a:t>‹#›</a:t>
            </a:fld>
            <a:endParaRPr lang="en-US" sz="1200" b="0" strike="noStrike" spc="-1">
              <a:latin typeface="Arial"/>
            </a:endParaRPr>
          </a:p>
        </p:txBody>
      </p:sp>
      <p:sp>
        <p:nvSpPr>
          <p:cNvPr id="4" name="PlaceHolder 2"/>
          <p:cNvSpPr>
            <a:spLocks noGrp="1"/>
          </p:cNvSpPr>
          <p:nvPr>
            <p:ph type="title"/>
          </p:nvPr>
        </p:nvSpPr>
        <p:spPr>
          <a:xfrm>
            <a:off x="213840" y="260280"/>
            <a:ext cx="8713800" cy="864720"/>
          </a:xfrm>
          <a:prstGeom prst="rect">
            <a:avLst/>
          </a:prstGeom>
        </p:spPr>
        <p:txBody>
          <a:bodyPr anchor="ctr">
            <a:noAutofit/>
          </a:bodyPr>
          <a:lstStyle/>
          <a:p>
            <a:pPr>
              <a:lnSpc>
                <a:spcPct val="90000"/>
              </a:lnSpc>
            </a:pPr>
            <a:r>
              <a:rPr lang="ja-JP" sz="3200" b="0" strike="noStrike" spc="-1">
                <a:solidFill>
                  <a:srgbClr val="FFFF00"/>
                </a:solidFill>
                <a:latin typeface="HGP創英角ｺﾞｼｯｸUB"/>
                <a:ea typeface="HGP創英角ｺﾞｼｯｸUB"/>
              </a:rPr>
              <a:t>マスター タイトルの書式設定</a:t>
            </a:r>
            <a:endParaRPr lang="ja-JP" sz="3200" b="0" strike="noStrike" spc="-1">
              <a:solidFill>
                <a:srgbClr val="000000"/>
              </a:solidFill>
              <a:latin typeface="Arial"/>
            </a:endParaRPr>
          </a:p>
        </p:txBody>
      </p:sp>
      <p:sp>
        <p:nvSpPr>
          <p:cNvPr id="2" name="PlaceHolder 3"/>
          <p:cNvSpPr>
            <a:spLocks noGrp="1"/>
          </p:cNvSpPr>
          <p:nvPr>
            <p:ph type="body"/>
          </p:nvPr>
        </p:nvSpPr>
        <p:spPr>
          <a:xfrm>
            <a:off x="457200" y="1484280"/>
            <a:ext cx="8229240" cy="4525560"/>
          </a:xfrm>
          <a:prstGeom prst="rect">
            <a:avLst/>
          </a:prstGeom>
        </p:spPr>
        <p:txBody>
          <a:bodyPr>
            <a:noAutofit/>
          </a:bodyPr>
          <a:lstStyle/>
          <a:p>
            <a:pPr marL="357120" indent="-356760">
              <a:lnSpc>
                <a:spcPct val="100000"/>
              </a:lnSpc>
              <a:spcBef>
                <a:spcPts val="601"/>
              </a:spcBef>
              <a:buClr>
                <a:srgbClr val="E46C0A"/>
              </a:buClr>
              <a:buFont typeface="Wingdings" charset="2"/>
              <a:buChar char=""/>
            </a:pPr>
            <a:r>
              <a:rPr lang="ja-JP" sz="2400" b="0" strike="noStrike" spc="-1">
                <a:solidFill>
                  <a:srgbClr val="FFFFFF"/>
                </a:solidFill>
                <a:latin typeface="Arial"/>
                <a:ea typeface="HGPｺﾞｼｯｸE"/>
              </a:rPr>
              <a:t>マスター テキストの書式設定</a:t>
            </a:r>
            <a:endParaRPr lang="ja-JP" sz="2400" b="0" strike="noStrike" spc="-1">
              <a:solidFill>
                <a:srgbClr val="FFFFFF"/>
              </a:solidFill>
              <a:latin typeface="Arial"/>
            </a:endParaRPr>
          </a:p>
          <a:p>
            <a:pPr marL="685800" lvl="1" indent="-228240">
              <a:lnSpc>
                <a:spcPct val="100000"/>
              </a:lnSpc>
              <a:spcBef>
                <a:spcPts val="601"/>
              </a:spcBef>
              <a:buClr>
                <a:srgbClr val="E46C0A"/>
              </a:buClr>
              <a:buFont typeface="Calibri"/>
              <a:buChar char="–"/>
            </a:pPr>
            <a:r>
              <a:rPr lang="ja-JP" sz="2000" b="0" strike="noStrike" spc="-1">
                <a:solidFill>
                  <a:srgbClr val="FFFFFF"/>
                </a:solidFill>
                <a:latin typeface="Arial"/>
                <a:ea typeface="HGPｺﾞｼｯｸE"/>
              </a:rPr>
              <a:t>第 2 レベル</a:t>
            </a:r>
            <a:endParaRPr lang="ja-JP" sz="2000" b="0" strike="noStrike" spc="-1">
              <a:solidFill>
                <a:srgbClr val="FFFFFF"/>
              </a:solidFill>
              <a:latin typeface="Arial"/>
            </a:endParaRPr>
          </a:p>
          <a:p>
            <a:pPr marL="1143000" lvl="2" indent="-228240">
              <a:lnSpc>
                <a:spcPct val="100000"/>
              </a:lnSpc>
              <a:spcBef>
                <a:spcPts val="601"/>
              </a:spcBef>
              <a:buClr>
                <a:srgbClr val="E46C0A"/>
              </a:buClr>
              <a:buFont typeface="Arial"/>
              <a:buChar char="•"/>
            </a:pPr>
            <a:r>
              <a:rPr lang="ja-JP" sz="1800" b="0" strike="noStrike" spc="-1">
                <a:solidFill>
                  <a:srgbClr val="FFFFFF"/>
                </a:solidFill>
                <a:latin typeface="Arial"/>
                <a:ea typeface="HGPｺﾞｼｯｸE"/>
              </a:rPr>
              <a:t>第 3 レベル</a:t>
            </a:r>
            <a:endParaRPr lang="ja-JP" sz="1800" b="0" strike="noStrike" spc="-1">
              <a:solidFill>
                <a:srgbClr val="FFFFFF"/>
              </a:solidFill>
              <a:latin typeface="Arial"/>
            </a:endParaRPr>
          </a:p>
          <a:p>
            <a:pPr marL="1600200" lvl="3" indent="-228240">
              <a:lnSpc>
                <a:spcPct val="100000"/>
              </a:lnSpc>
              <a:spcBef>
                <a:spcPts val="601"/>
              </a:spcBef>
              <a:buClr>
                <a:srgbClr val="E46C0A"/>
              </a:buClr>
              <a:buFont typeface="Calibri"/>
              <a:buChar char="–"/>
            </a:pPr>
            <a:r>
              <a:rPr lang="ja-JP" sz="1600" b="0" strike="noStrike" spc="-1">
                <a:solidFill>
                  <a:srgbClr val="FFFFFF"/>
                </a:solidFill>
                <a:latin typeface="Arial"/>
                <a:ea typeface="HGPｺﾞｼｯｸE"/>
              </a:rPr>
              <a:t>第 4 レベル</a:t>
            </a:r>
            <a:endParaRPr lang="ja-JP" sz="1600" b="0" strike="noStrike" spc="-1">
              <a:solidFill>
                <a:srgbClr val="FFFFFF"/>
              </a:solidFill>
              <a:latin typeface="Arial"/>
            </a:endParaRPr>
          </a:p>
          <a:p>
            <a:pPr marL="2057400" lvl="4" indent="-228240">
              <a:lnSpc>
                <a:spcPct val="100000"/>
              </a:lnSpc>
              <a:spcBef>
                <a:spcPts val="601"/>
              </a:spcBef>
              <a:buClr>
                <a:srgbClr val="E46C0A"/>
              </a:buClr>
              <a:buFont typeface="Arial"/>
              <a:buChar char="•"/>
            </a:pPr>
            <a:r>
              <a:rPr lang="ja-JP" sz="1600" b="0" strike="noStrike" spc="-1">
                <a:solidFill>
                  <a:srgbClr val="FFFFFF"/>
                </a:solidFill>
                <a:latin typeface="Arial"/>
                <a:ea typeface="HGPｺﾞｼｯｸE"/>
              </a:rPr>
              <a:t>第 5 レベル</a:t>
            </a:r>
            <a:endParaRPr lang="ja-JP" sz="1600" b="0" strike="noStrike" spc="-1">
              <a:solidFill>
                <a:srgbClr val="FFFFFF"/>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44551" y="344488"/>
            <a:ext cx="7624763" cy="7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1028" name="Rectangle 4"/>
          <p:cNvSpPr>
            <a:spLocks noGrp="1" noChangeArrowheads="1"/>
          </p:cNvSpPr>
          <p:nvPr>
            <p:ph type="body" idx="1"/>
          </p:nvPr>
        </p:nvSpPr>
        <p:spPr bwMode="auto">
          <a:xfrm>
            <a:off x="515938" y="1600200"/>
            <a:ext cx="8170862" cy="428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sp>
        <p:nvSpPr>
          <p:cNvPr id="92166" name="Rectangle 6"/>
          <p:cNvSpPr>
            <a:spLocks noGrp="1" noChangeArrowheads="1"/>
          </p:cNvSpPr>
          <p:nvPr>
            <p:ph type="ftr" sz="quarter" idx="3"/>
          </p:nvPr>
        </p:nvSpPr>
        <p:spPr bwMode="auto">
          <a:xfrm>
            <a:off x="469900" y="-127000"/>
            <a:ext cx="5843588" cy="47148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800" smtClean="0">
                <a:solidFill>
                  <a:srgbClr val="BDB2A4"/>
                </a:solidFill>
                <a:ea typeface="ＭＳ Ｐゴシック" pitchFamily="50" charset="-128"/>
              </a:defRPr>
            </a:lvl1pPr>
          </a:lstStyle>
          <a:p>
            <a:pPr fontAlgn="base">
              <a:spcBef>
                <a:spcPct val="0"/>
              </a:spcBef>
              <a:spcAft>
                <a:spcPct val="0"/>
              </a:spcAft>
              <a:defRPr/>
            </a:pPr>
            <a:endParaRPr kumimoji="0" lang="ja-JP" altLang="en-US" dirty="0"/>
          </a:p>
        </p:txBody>
      </p:sp>
    </p:spTree>
    <p:extLst>
      <p:ext uri="{BB962C8B-B14F-4D97-AF65-F5344CB8AC3E}">
        <p14:creationId xmlns:p14="http://schemas.microsoft.com/office/powerpoint/2010/main" val="1458312685"/>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rtl="0" eaLnBrk="0" fontAlgn="base" hangingPunct="0">
        <a:lnSpc>
          <a:spcPct val="90000"/>
        </a:lnSpc>
        <a:spcBef>
          <a:spcPct val="0"/>
        </a:spcBef>
        <a:spcAft>
          <a:spcPct val="0"/>
        </a:spcAft>
        <a:defRPr sz="3200">
          <a:solidFill>
            <a:schemeClr val="tx1"/>
          </a:solidFill>
          <a:latin typeface="+mj-lt"/>
          <a:ea typeface="+mj-ea"/>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defRPr>
      </a:lvl2pPr>
      <a:lvl3pPr algn="l" rtl="0" eaLnBrk="0" fontAlgn="base" hangingPunct="0">
        <a:lnSpc>
          <a:spcPct val="90000"/>
        </a:lnSpc>
        <a:spcBef>
          <a:spcPct val="0"/>
        </a:spcBef>
        <a:spcAft>
          <a:spcPct val="0"/>
        </a:spcAft>
        <a:defRPr sz="3200">
          <a:solidFill>
            <a:schemeClr val="tx1"/>
          </a:solidFill>
          <a:latin typeface="Verdana" pitchFamily="34" charset="0"/>
        </a:defRPr>
      </a:lvl3pPr>
      <a:lvl4pPr algn="l" rtl="0" eaLnBrk="0" fontAlgn="base" hangingPunct="0">
        <a:lnSpc>
          <a:spcPct val="90000"/>
        </a:lnSpc>
        <a:spcBef>
          <a:spcPct val="0"/>
        </a:spcBef>
        <a:spcAft>
          <a:spcPct val="0"/>
        </a:spcAft>
        <a:defRPr sz="3200">
          <a:solidFill>
            <a:schemeClr val="tx1"/>
          </a:solidFill>
          <a:latin typeface="Verdana" pitchFamily="34" charset="0"/>
        </a:defRPr>
      </a:lvl4pPr>
      <a:lvl5pPr algn="l" rtl="0" eaLnBrk="0" fontAlgn="base" hangingPunct="0">
        <a:lnSpc>
          <a:spcPct val="90000"/>
        </a:lnSpc>
        <a:spcBef>
          <a:spcPct val="0"/>
        </a:spcBef>
        <a:spcAft>
          <a:spcPct val="0"/>
        </a:spcAft>
        <a:defRPr sz="3200">
          <a:solidFill>
            <a:schemeClr val="tx1"/>
          </a:solidFill>
          <a:latin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rgbClr val="001965"/>
          </a:solidFill>
          <a:latin typeface="+mn-lt"/>
        </a:defRPr>
      </a:lvl2pPr>
      <a:lvl3pPr marL="1143000" indent="-228600" algn="l" rtl="0" eaLnBrk="0" fontAlgn="base" hangingPunct="0">
        <a:spcBef>
          <a:spcPct val="20000"/>
        </a:spcBef>
        <a:spcAft>
          <a:spcPct val="0"/>
        </a:spcAft>
        <a:buClr>
          <a:schemeClr val="hlink"/>
        </a:buClr>
        <a:buChar char="•"/>
        <a:defRPr sz="1600">
          <a:solidFill>
            <a:srgbClr val="001965"/>
          </a:solidFill>
          <a:latin typeface="+mn-lt"/>
        </a:defRPr>
      </a:lvl3pPr>
      <a:lvl4pPr marL="1600200" indent="-228600" algn="l" rtl="0" eaLnBrk="0" fontAlgn="base" hangingPunct="0">
        <a:spcBef>
          <a:spcPct val="20000"/>
        </a:spcBef>
        <a:spcAft>
          <a:spcPct val="0"/>
        </a:spcAft>
        <a:buClr>
          <a:srgbClr val="8DA2CC"/>
        </a:buClr>
        <a:buChar char="•"/>
        <a:defRPr sz="1400">
          <a:solidFill>
            <a:srgbClr val="001965"/>
          </a:solidFill>
          <a:latin typeface="+mn-lt"/>
        </a:defRPr>
      </a:lvl4pPr>
      <a:lvl5pPr marL="2057400" indent="-228600" algn="l" rtl="0" eaLnBrk="0" fontAlgn="base" hangingPunct="0">
        <a:spcBef>
          <a:spcPct val="20000"/>
        </a:spcBef>
        <a:spcAft>
          <a:spcPct val="0"/>
        </a:spcAft>
        <a:buClr>
          <a:srgbClr val="ECCCDA"/>
        </a:buClr>
        <a:buChar char="•"/>
        <a:defRPr sz="1400">
          <a:solidFill>
            <a:srgbClr val="001965"/>
          </a:solidFill>
          <a:latin typeface="+mn-lt"/>
        </a:defRPr>
      </a:lvl5pPr>
      <a:lvl6pPr marL="2514600" indent="-228600" algn="l" rtl="0" fontAlgn="base">
        <a:spcBef>
          <a:spcPct val="20000"/>
        </a:spcBef>
        <a:spcAft>
          <a:spcPct val="0"/>
        </a:spcAft>
        <a:buClr>
          <a:srgbClr val="ECCCDA"/>
        </a:buClr>
        <a:buChar char="•"/>
        <a:defRPr sz="1400">
          <a:solidFill>
            <a:srgbClr val="001965"/>
          </a:solidFill>
          <a:latin typeface="+mn-lt"/>
        </a:defRPr>
      </a:lvl6pPr>
      <a:lvl7pPr marL="2971800" indent="-228600" algn="l" rtl="0" fontAlgn="base">
        <a:spcBef>
          <a:spcPct val="20000"/>
        </a:spcBef>
        <a:spcAft>
          <a:spcPct val="0"/>
        </a:spcAft>
        <a:buClr>
          <a:srgbClr val="ECCCDA"/>
        </a:buClr>
        <a:buChar char="•"/>
        <a:defRPr sz="1400">
          <a:solidFill>
            <a:srgbClr val="001965"/>
          </a:solidFill>
          <a:latin typeface="+mn-lt"/>
        </a:defRPr>
      </a:lvl7pPr>
      <a:lvl8pPr marL="3429000" indent="-228600" algn="l" rtl="0" fontAlgn="base">
        <a:spcBef>
          <a:spcPct val="20000"/>
        </a:spcBef>
        <a:spcAft>
          <a:spcPct val="0"/>
        </a:spcAft>
        <a:buClr>
          <a:srgbClr val="ECCCDA"/>
        </a:buClr>
        <a:buChar char="•"/>
        <a:defRPr sz="1400">
          <a:solidFill>
            <a:srgbClr val="001965"/>
          </a:solidFill>
          <a:latin typeface="+mn-lt"/>
        </a:defRPr>
      </a:lvl8pPr>
      <a:lvl9pPr marL="3886200" indent="-228600"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9458" name="Rectangle 3"/>
          <p:cNvSpPr>
            <a:spLocks noGrp="1" noChangeArrowheads="1"/>
          </p:cNvSpPr>
          <p:nvPr>
            <p:ph type="title" idx="4294967295"/>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sym typeface="Verdana" pitchFamily="34" charset="0"/>
              </a:rPr>
              <a:t>Click to edit Master title style</a:t>
            </a:r>
          </a:p>
        </p:txBody>
      </p:sp>
      <p:sp>
        <p:nvSpPr>
          <p:cNvPr id="19459"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sym typeface="Verdana" pitchFamily="34" charset="0"/>
              </a:rPr>
              <a:t>Click to edit Master text styles</a:t>
            </a:r>
          </a:p>
          <a:p>
            <a:pPr lvl="1"/>
            <a:r>
              <a:rPr lang="en-US" altLang="zh-CN">
                <a:sym typeface="Verdana" pitchFamily="34" charset="0"/>
              </a:rPr>
              <a:t>Second level</a:t>
            </a:r>
          </a:p>
          <a:p>
            <a:pPr lvl="2"/>
            <a:r>
              <a:rPr lang="en-US" altLang="zh-CN">
                <a:sym typeface="Verdana" pitchFamily="34" charset="0"/>
              </a:rPr>
              <a:t>Third level</a:t>
            </a:r>
          </a:p>
          <a:p>
            <a:pPr lvl="3"/>
            <a:r>
              <a:rPr lang="en-US" altLang="zh-CN">
                <a:sym typeface="Verdana" pitchFamily="34" charset="0"/>
              </a:rPr>
              <a:t>Fourth level</a:t>
            </a:r>
          </a:p>
          <a:p>
            <a:pPr lvl="4"/>
            <a:r>
              <a:rPr lang="en-US" altLang="zh-CN">
                <a:sym typeface="Verdana" pitchFamily="34" charset="0"/>
              </a:rPr>
              <a:t>Fifth level</a:t>
            </a:r>
          </a:p>
        </p:txBody>
      </p:sp>
    </p:spTree>
    <p:extLst>
      <p:ext uri="{BB962C8B-B14F-4D97-AF65-F5344CB8AC3E}">
        <p14:creationId xmlns:p14="http://schemas.microsoft.com/office/powerpoint/2010/main" val="311136074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l" rtl="0" fontAlgn="base">
        <a:lnSpc>
          <a:spcPct val="90000"/>
        </a:lnSpc>
        <a:spcBef>
          <a:spcPct val="0"/>
        </a:spcBef>
        <a:spcAft>
          <a:spcPct val="0"/>
        </a:spcAft>
        <a:defRPr sz="3200">
          <a:solidFill>
            <a:schemeClr val="tx1"/>
          </a:solidFill>
          <a:latin typeface="+mj-lt"/>
          <a:ea typeface="+mj-ea"/>
          <a:cs typeface="+mj-cs"/>
          <a:sym typeface="Verdana" pitchFamily="34" charset="0"/>
        </a:defRPr>
      </a:lvl1pPr>
      <a:lvl2pPr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2pPr>
      <a:lvl3pPr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3pPr>
      <a:lvl4pPr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4pPr>
      <a:lvl5pPr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5pPr>
      <a:lvl6pPr marL="4572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6pPr>
      <a:lvl7pPr marL="9144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7pPr>
      <a:lvl8pPr marL="13716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8pPr>
      <a:lvl9pPr marL="1828800" algn="l" rtl="0" fontAlgn="base">
        <a:lnSpc>
          <a:spcPct val="90000"/>
        </a:lnSpc>
        <a:spcBef>
          <a:spcPct val="0"/>
        </a:spcBef>
        <a:spcAft>
          <a:spcPct val="0"/>
        </a:spcAft>
        <a:defRPr sz="3200">
          <a:solidFill>
            <a:schemeClr val="tx1"/>
          </a:solidFill>
          <a:latin typeface="Verdana" pitchFamily="34" charset="0"/>
          <a:ea typeface="ＭＳ Ｐゴシック" charset="-128"/>
          <a:sym typeface="Verdana" pitchFamily="34" charset="0"/>
        </a:defRPr>
      </a:lvl9pPr>
    </p:titleStyle>
    <p:bodyStyle>
      <a:lvl1pPr marL="342900" indent="-342900" algn="l" defTabSz="0" rtl="0" fontAlgn="base">
        <a:spcBef>
          <a:spcPct val="20000"/>
        </a:spcBef>
        <a:spcAft>
          <a:spcPct val="0"/>
        </a:spcAft>
        <a:buClr>
          <a:srgbClr val="880038"/>
        </a:buClr>
        <a:buFont typeface="Arial" charset="0"/>
        <a:buChar char="•"/>
        <a:defRPr sz="2000">
          <a:solidFill>
            <a:srgbClr val="001965"/>
          </a:solidFill>
          <a:latin typeface="+mn-lt"/>
          <a:ea typeface="+mn-ea"/>
          <a:cs typeface="+mn-cs"/>
          <a:sym typeface="Verdana" pitchFamily="34" charset="0"/>
        </a:defRPr>
      </a:lvl1pPr>
      <a:lvl2pPr marL="742950" indent="-285750" algn="l" defTabSz="0" rtl="0" fontAlgn="base">
        <a:spcBef>
          <a:spcPct val="20000"/>
        </a:spcBef>
        <a:spcAft>
          <a:spcPct val="0"/>
        </a:spcAft>
        <a:buClr>
          <a:schemeClr val="tx1"/>
        </a:buClr>
        <a:buFont typeface="Arial" charset="0"/>
        <a:buChar char="•"/>
        <a:defRPr sz="2800">
          <a:solidFill>
            <a:srgbClr val="001965"/>
          </a:solidFill>
          <a:latin typeface="+mn-lt"/>
          <a:ea typeface="+mn-ea"/>
          <a:sym typeface="Verdana" pitchFamily="34" charset="0"/>
        </a:defRPr>
      </a:lvl2pPr>
      <a:lvl3pPr marL="1143000" indent="-228600" algn="l" defTabSz="0" rtl="0" fontAlgn="base">
        <a:spcBef>
          <a:spcPct val="20000"/>
        </a:spcBef>
        <a:spcAft>
          <a:spcPct val="0"/>
        </a:spcAft>
        <a:buClr>
          <a:schemeClr val="hlink"/>
        </a:buClr>
        <a:buFont typeface="Arial" charset="0"/>
        <a:buChar char="•"/>
        <a:defRPr sz="1600">
          <a:solidFill>
            <a:srgbClr val="001965"/>
          </a:solidFill>
          <a:latin typeface="+mn-lt"/>
          <a:ea typeface="+mn-ea"/>
          <a:sym typeface="Verdana" pitchFamily="34" charset="0"/>
        </a:defRPr>
      </a:lvl3pPr>
      <a:lvl4pPr marL="1600200" indent="-228600" algn="l" defTabSz="0" rtl="0" fontAlgn="base">
        <a:spcBef>
          <a:spcPct val="20000"/>
        </a:spcBef>
        <a:spcAft>
          <a:spcPct val="0"/>
        </a:spcAft>
        <a:buClr>
          <a:srgbClr val="8DA2CC"/>
        </a:buClr>
        <a:buFont typeface="Arial" charset="0"/>
        <a:buChar char="•"/>
        <a:defRPr sz="1400">
          <a:solidFill>
            <a:srgbClr val="001965"/>
          </a:solidFill>
          <a:latin typeface="+mn-lt"/>
          <a:ea typeface="+mn-ea"/>
          <a:sym typeface="Verdana" pitchFamily="34" charset="0"/>
        </a:defRPr>
      </a:lvl4pPr>
      <a:lvl5pPr marL="20574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5pPr>
      <a:lvl6pPr marL="25146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6pPr>
      <a:lvl7pPr marL="29718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7pPr>
      <a:lvl8pPr marL="34290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8pPr>
      <a:lvl9pPr marL="3886200" indent="-228600" algn="l" defTabSz="0" rtl="0" fontAlgn="base">
        <a:spcBef>
          <a:spcPct val="20000"/>
        </a:spcBef>
        <a:spcAft>
          <a:spcPct val="0"/>
        </a:spcAft>
        <a:buClr>
          <a:srgbClr val="ECCCDA"/>
        </a:buClr>
        <a:buFont typeface="Arial" charset="0"/>
        <a:buChar char="•"/>
        <a:defRPr sz="1400">
          <a:solidFill>
            <a:srgbClr val="001965"/>
          </a:solidFill>
          <a:latin typeface="+mn-lt"/>
          <a:ea typeface="+mn-ea"/>
          <a:sym typeface="Verdana"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495300" y="344488"/>
            <a:ext cx="81994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ja-JP"/>
              <a:t>Click to edit Master title style</a:t>
            </a:r>
          </a:p>
        </p:txBody>
      </p:sp>
      <p:sp>
        <p:nvSpPr>
          <p:cNvPr id="8195" name="Rectangle 4"/>
          <p:cNvSpPr>
            <a:spLocks noGrp="1" noChangeArrowheads="1"/>
          </p:cNvSpPr>
          <p:nvPr>
            <p:ph type="body" idx="1"/>
          </p:nvPr>
        </p:nvSpPr>
        <p:spPr bwMode="auto">
          <a:xfrm>
            <a:off x="515938" y="1600200"/>
            <a:ext cx="8170862"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a:t>Click to edit Master text styles</a:t>
            </a:r>
          </a:p>
          <a:p>
            <a:pPr lvl="1"/>
            <a:r>
              <a:rPr lang="en-GB" altLang="ja-JP"/>
              <a:t>Second level</a:t>
            </a:r>
          </a:p>
          <a:p>
            <a:pPr lvl="2"/>
            <a:r>
              <a:rPr lang="en-GB" altLang="ja-JP"/>
              <a:t>Third level</a:t>
            </a:r>
          </a:p>
          <a:p>
            <a:pPr lvl="3"/>
            <a:r>
              <a:rPr lang="en-GB" altLang="ja-JP"/>
              <a:t>Fourth level</a:t>
            </a:r>
          </a:p>
          <a:p>
            <a:pPr lvl="4"/>
            <a:r>
              <a:rPr lang="en-GB" altLang="ja-JP"/>
              <a:t>Fifth level</a:t>
            </a:r>
          </a:p>
        </p:txBody>
      </p:sp>
    </p:spTree>
    <p:extLst>
      <p:ext uri="{BB962C8B-B14F-4D97-AF65-F5344CB8AC3E}">
        <p14:creationId xmlns:p14="http://schemas.microsoft.com/office/powerpoint/2010/main" val="3565876021"/>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rtl="0" fontAlgn="base">
        <a:lnSpc>
          <a:spcPct val="90000"/>
        </a:lnSpc>
        <a:spcBef>
          <a:spcPct val="0"/>
        </a:spcBef>
        <a:spcAft>
          <a:spcPct val="0"/>
        </a:spcAft>
        <a:defRPr kumimoji="1" sz="3200">
          <a:solidFill>
            <a:schemeClr val="tx1"/>
          </a:solidFill>
          <a:latin typeface="+mj-lt"/>
          <a:ea typeface="+mj-ea"/>
          <a:cs typeface="+mj-cs"/>
        </a:defRPr>
      </a:lvl1pPr>
      <a:lvl2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2pPr>
      <a:lvl3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3pPr>
      <a:lvl4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4pPr>
      <a:lvl5pPr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charset="-128"/>
        </a:defRPr>
      </a:lvl9pPr>
    </p:titleStyle>
    <p:bodyStyle>
      <a:lvl1pPr marL="342900" indent="-342900" algn="l" rtl="0" fontAlgn="base">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fontAlgn="base">
        <a:spcBef>
          <a:spcPct val="20000"/>
        </a:spcBef>
        <a:spcAft>
          <a:spcPct val="0"/>
        </a:spcAft>
        <a:buClr>
          <a:schemeClr val="tx1"/>
        </a:buClr>
        <a:buChar char="•"/>
        <a:defRPr kumimoji="1" sz="2800">
          <a:solidFill>
            <a:srgbClr val="001965"/>
          </a:solidFill>
          <a:latin typeface="+mn-lt"/>
          <a:ea typeface="+mn-ea"/>
        </a:defRPr>
      </a:lvl2pPr>
      <a:lvl3pPr marL="1143000" indent="-228600" algn="l" rtl="0" fontAlgn="base">
        <a:spcBef>
          <a:spcPct val="20000"/>
        </a:spcBef>
        <a:spcAft>
          <a:spcPct val="0"/>
        </a:spcAft>
        <a:buClr>
          <a:schemeClr val="hlink"/>
        </a:buClr>
        <a:buChar char="•"/>
        <a:defRPr kumimoji="1" sz="1600">
          <a:solidFill>
            <a:srgbClr val="001965"/>
          </a:solidFill>
          <a:latin typeface="+mn-lt"/>
          <a:ea typeface="+mn-ea"/>
        </a:defRPr>
      </a:lvl3pPr>
      <a:lvl4pPr marL="1600200" indent="-228600" algn="l" rtl="0" fontAlgn="base">
        <a:spcBef>
          <a:spcPct val="20000"/>
        </a:spcBef>
        <a:spcAft>
          <a:spcPct val="0"/>
        </a:spcAft>
        <a:buClr>
          <a:srgbClr val="8DA2CC"/>
        </a:buClr>
        <a:buChar char="•"/>
        <a:defRPr kumimoji="1" sz="1400">
          <a:solidFill>
            <a:srgbClr val="001965"/>
          </a:solidFill>
          <a:latin typeface="+mn-lt"/>
          <a:ea typeface="+mn-ea"/>
        </a:defRPr>
      </a:lvl4pPr>
      <a:lvl5pPr marL="2057400" indent="-228600" algn="l" rtl="0" fontAlgn="base">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501401"/>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510534"/>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Lst>
  <p:hf hdr="0" ftr="0" dt="0"/>
  <p:txStyles>
    <p:titleStyle>
      <a:lvl1pPr algn="l" rtl="0" eaLnBrk="0" fontAlgn="base" hangingPunct="0">
        <a:lnSpc>
          <a:spcPct val="90000"/>
        </a:lnSpc>
        <a:spcBef>
          <a:spcPct val="0"/>
        </a:spcBef>
        <a:spcAft>
          <a:spcPct val="0"/>
        </a:spcAft>
        <a:defRPr kumimoji="1" sz="3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2pPr>
      <a:lvl3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3pPr>
      <a:lvl4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4pPr>
      <a:lvl5pPr algn="l" rtl="0" eaLnBrk="0" fontAlgn="base" hangingPunct="0">
        <a:lnSpc>
          <a:spcPct val="90000"/>
        </a:lnSpc>
        <a:spcBef>
          <a:spcPct val="0"/>
        </a:spcBef>
        <a:spcAft>
          <a:spcPct val="0"/>
        </a:spcAft>
        <a:defRPr kumimoji="1" sz="3200">
          <a:solidFill>
            <a:schemeClr val="tx1"/>
          </a:solidFill>
          <a:latin typeface="Verdana" pitchFamily="34" charset="0"/>
          <a:ea typeface="ＭＳ Ｐゴシック" pitchFamily="50" charset="-128"/>
        </a:defRPr>
      </a:lvl5pPr>
      <a:lvl6pPr marL="4572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6pPr>
      <a:lvl7pPr marL="9144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7pPr>
      <a:lvl8pPr marL="13716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8pPr>
      <a:lvl9pPr marL="1828800" algn="l" rtl="0" fontAlgn="base">
        <a:lnSpc>
          <a:spcPct val="90000"/>
        </a:lnSpc>
        <a:spcBef>
          <a:spcPct val="0"/>
        </a:spcBef>
        <a:spcAft>
          <a:spcPct val="0"/>
        </a:spcAft>
        <a:defRPr kumimoji="1" sz="3200">
          <a:solidFill>
            <a:schemeClr val="tx1"/>
          </a:solidFill>
          <a:latin typeface="Verdan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880038"/>
        </a:buClr>
        <a:buChar char="•"/>
        <a:defRPr kumimoji="1" sz="2000">
          <a:solidFill>
            <a:srgbClr val="001965"/>
          </a:solidFill>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rgbClr val="001965"/>
          </a:solidFill>
          <a:latin typeface="+mn-lt"/>
          <a:ea typeface="+mn-ea"/>
        </a:defRPr>
      </a:lvl2pPr>
      <a:lvl3pPr marL="1143000" indent="-228600" algn="l" rtl="0" eaLnBrk="0" fontAlgn="base" hangingPunct="0">
        <a:spcBef>
          <a:spcPct val="20000"/>
        </a:spcBef>
        <a:spcAft>
          <a:spcPct val="0"/>
        </a:spcAft>
        <a:buClr>
          <a:schemeClr val="hlink"/>
        </a:buClr>
        <a:buChar char="•"/>
        <a:defRPr kumimoji="1" sz="1600">
          <a:solidFill>
            <a:srgbClr val="001965"/>
          </a:solidFill>
          <a:latin typeface="+mn-lt"/>
          <a:ea typeface="+mn-ea"/>
        </a:defRPr>
      </a:lvl3pPr>
      <a:lvl4pPr marL="1600200" indent="-228600" algn="l" rtl="0" eaLnBrk="0" fontAlgn="base" hangingPunct="0">
        <a:spcBef>
          <a:spcPct val="20000"/>
        </a:spcBef>
        <a:spcAft>
          <a:spcPct val="0"/>
        </a:spcAft>
        <a:buClr>
          <a:srgbClr val="8DA2CC"/>
        </a:buClr>
        <a:buChar char="•"/>
        <a:defRPr kumimoji="1" sz="1400">
          <a:solidFill>
            <a:srgbClr val="001965"/>
          </a:solidFill>
          <a:latin typeface="+mn-lt"/>
          <a:ea typeface="+mn-ea"/>
        </a:defRPr>
      </a:lvl4pPr>
      <a:lvl5pPr marL="2057400" indent="-228600" algn="l" rtl="0" eaLnBrk="0" fontAlgn="base" hangingPunct="0">
        <a:spcBef>
          <a:spcPct val="20000"/>
        </a:spcBef>
        <a:spcAft>
          <a:spcPct val="0"/>
        </a:spcAft>
        <a:buClr>
          <a:srgbClr val="ECCCDA"/>
        </a:buClr>
        <a:buChar char="•"/>
        <a:defRPr kumimoji="1" sz="1400">
          <a:solidFill>
            <a:srgbClr val="001965"/>
          </a:solidFill>
          <a:latin typeface="+mn-lt"/>
          <a:ea typeface="+mn-ea"/>
        </a:defRPr>
      </a:lvl5pPr>
      <a:lvl6pPr marL="2514600" indent="-228600" algn="l" rtl="0" fontAlgn="base">
        <a:spcBef>
          <a:spcPct val="20000"/>
        </a:spcBef>
        <a:spcAft>
          <a:spcPct val="0"/>
        </a:spcAft>
        <a:buClr>
          <a:srgbClr val="ECCCDA"/>
        </a:buClr>
        <a:buChar char="•"/>
        <a:defRPr kumimoji="1" sz="1400">
          <a:solidFill>
            <a:srgbClr val="001965"/>
          </a:solidFill>
          <a:latin typeface="+mn-lt"/>
          <a:ea typeface="+mn-ea"/>
        </a:defRPr>
      </a:lvl6pPr>
      <a:lvl7pPr marL="2971800" indent="-228600" algn="l" rtl="0" fontAlgn="base">
        <a:spcBef>
          <a:spcPct val="20000"/>
        </a:spcBef>
        <a:spcAft>
          <a:spcPct val="0"/>
        </a:spcAft>
        <a:buClr>
          <a:srgbClr val="ECCCDA"/>
        </a:buClr>
        <a:buChar char="•"/>
        <a:defRPr kumimoji="1" sz="1400">
          <a:solidFill>
            <a:srgbClr val="001965"/>
          </a:solidFill>
          <a:latin typeface="+mn-lt"/>
          <a:ea typeface="+mn-ea"/>
        </a:defRPr>
      </a:lvl7pPr>
      <a:lvl8pPr marL="3429000" indent="-228600" algn="l" rtl="0" fontAlgn="base">
        <a:spcBef>
          <a:spcPct val="20000"/>
        </a:spcBef>
        <a:spcAft>
          <a:spcPct val="0"/>
        </a:spcAft>
        <a:buClr>
          <a:srgbClr val="ECCCDA"/>
        </a:buClr>
        <a:buChar char="•"/>
        <a:defRPr kumimoji="1" sz="1400">
          <a:solidFill>
            <a:srgbClr val="001965"/>
          </a:solidFill>
          <a:latin typeface="+mn-lt"/>
          <a:ea typeface="+mn-ea"/>
        </a:defRPr>
      </a:lvl8pPr>
      <a:lvl9pPr marL="3886200" indent="-228600" algn="l" rtl="0" fontAlgn="base">
        <a:spcBef>
          <a:spcPct val="20000"/>
        </a:spcBef>
        <a:spcAft>
          <a:spcPct val="0"/>
        </a:spcAft>
        <a:buClr>
          <a:srgbClr val="ECCCDA"/>
        </a:buClr>
        <a:buChar char="•"/>
        <a:defRPr kumimoji="1" sz="1400">
          <a:solidFill>
            <a:srgbClr val="001965"/>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solidFill>
                <a:prstClr val="black">
                  <a:tint val="75000"/>
                </a:prstClr>
              </a:solidFill>
              <a:latin typeface="Arial" charset="0"/>
              <a:ea typeface="ＭＳ Ｐゴシック" charset="-128"/>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solidFill>
                <a:prstClr val="black">
                  <a:tint val="75000"/>
                </a:prstClr>
              </a:solidFill>
              <a:latin typeface="Arial" charset="0"/>
              <a:ea typeface="ＭＳ Ｐゴシック" charset="-128"/>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14299B2-3EB3-4164-A351-9BD7BABC6155}" type="slidenum">
              <a:rPr lang="en-US" altLang="ja-JP" smtClean="0">
                <a:solidFill>
                  <a:prstClr val="black">
                    <a:tint val="75000"/>
                  </a:prstClr>
                </a:solidFill>
                <a:latin typeface="Arial" charset="0"/>
                <a:ea typeface="ＭＳ Ｐゴシック" charset="-128"/>
              </a:rPr>
              <a:pPr>
                <a:defRPr/>
              </a:pPr>
              <a:t>‹#›</a:t>
            </a:fld>
            <a:endParaRPr lang="en-US" altLang="ja-JP">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102496049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1.xml"/><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680E297-D88F-411D-AE7D-257B12248CF6}"/>
              </a:ext>
            </a:extLst>
          </p:cNvPr>
          <p:cNvPicPr>
            <a:picLocks noChangeAspect="1"/>
          </p:cNvPicPr>
          <p:nvPr/>
        </p:nvPicPr>
        <p:blipFill>
          <a:blip r:embed="rId2"/>
          <a:stretch>
            <a:fillRect/>
          </a:stretch>
        </p:blipFill>
        <p:spPr>
          <a:xfrm>
            <a:off x="514281" y="0"/>
            <a:ext cx="8115438" cy="6858000"/>
          </a:xfrm>
          <a:prstGeom prst="rect">
            <a:avLst/>
          </a:prstGeom>
        </p:spPr>
      </p:pic>
      <p:sp>
        <p:nvSpPr>
          <p:cNvPr id="4" name="矢印: 下 3">
            <a:extLst>
              <a:ext uri="{FF2B5EF4-FFF2-40B4-BE49-F238E27FC236}">
                <a16:creationId xmlns:a16="http://schemas.microsoft.com/office/drawing/2014/main" id="{A5C730DA-1F6F-4274-8A1D-C8972534D951}"/>
              </a:ext>
            </a:extLst>
          </p:cNvPr>
          <p:cNvSpPr/>
          <p:nvPr/>
        </p:nvSpPr>
        <p:spPr>
          <a:xfrm rot="5400000">
            <a:off x="5514975" y="5950744"/>
            <a:ext cx="27146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79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DB61F6A-1536-47C1-9086-790091B78B0C}"/>
              </a:ext>
            </a:extLst>
          </p:cNvPr>
          <p:cNvSpPr txBox="1"/>
          <p:nvPr/>
        </p:nvSpPr>
        <p:spPr>
          <a:xfrm>
            <a:off x="657225" y="471488"/>
            <a:ext cx="7537641" cy="1754326"/>
          </a:xfrm>
          <a:prstGeom prst="rect">
            <a:avLst/>
          </a:prstGeom>
          <a:noFill/>
        </p:spPr>
        <p:txBody>
          <a:bodyPr wrap="none" rtlCol="0">
            <a:spAutoFit/>
          </a:bodyPr>
          <a:lstStyle/>
          <a:p>
            <a:r>
              <a:rPr kumimoji="1" lang="en-US" altLang="ja-JP" sz="3600" dirty="0"/>
              <a:t>GLP1RA</a:t>
            </a:r>
            <a:r>
              <a:rPr kumimoji="1" lang="ja-JP" altLang="en-US" sz="3600" dirty="0"/>
              <a:t>は</a:t>
            </a:r>
            <a:endParaRPr kumimoji="1" lang="en-US" altLang="ja-JP" sz="3600" dirty="0"/>
          </a:p>
          <a:p>
            <a:r>
              <a:rPr kumimoji="1" lang="ja-JP" altLang="en-US" sz="3600" dirty="0"/>
              <a:t>太い血管よりも細い血管の硬さを改善</a:t>
            </a:r>
            <a:endParaRPr kumimoji="1" lang="en-US" altLang="ja-JP" sz="3600" dirty="0"/>
          </a:p>
          <a:p>
            <a:r>
              <a:rPr kumimoji="1" lang="ja-JP" altLang="en-US" sz="3600" dirty="0"/>
              <a:t>している。（</a:t>
            </a:r>
            <a:r>
              <a:rPr kumimoji="1" lang="en-US" altLang="ja-JP" sz="3600" dirty="0"/>
              <a:t>API</a:t>
            </a:r>
            <a:r>
              <a:rPr kumimoji="1" lang="ja-JP" altLang="en-US" sz="3600" dirty="0"/>
              <a:t>の改善）</a:t>
            </a:r>
            <a:endParaRPr kumimoji="1" lang="en-US" altLang="ja-JP" sz="3600" dirty="0"/>
          </a:p>
        </p:txBody>
      </p:sp>
      <p:sp>
        <p:nvSpPr>
          <p:cNvPr id="3" name="テキスト ボックス 2">
            <a:extLst>
              <a:ext uri="{FF2B5EF4-FFF2-40B4-BE49-F238E27FC236}">
                <a16:creationId xmlns:a16="http://schemas.microsoft.com/office/drawing/2014/main" id="{3F6205AD-CA0D-4860-AB9C-4A525E1704B7}"/>
              </a:ext>
            </a:extLst>
          </p:cNvPr>
          <p:cNvSpPr txBox="1"/>
          <p:nvPr/>
        </p:nvSpPr>
        <p:spPr>
          <a:xfrm>
            <a:off x="1177930" y="2486026"/>
            <a:ext cx="6788140" cy="523220"/>
          </a:xfrm>
          <a:prstGeom prst="rect">
            <a:avLst/>
          </a:prstGeom>
          <a:noFill/>
        </p:spPr>
        <p:txBody>
          <a:bodyPr wrap="none" rtlCol="0">
            <a:spAutoFit/>
          </a:bodyPr>
          <a:lstStyle/>
          <a:p>
            <a:r>
              <a:rPr lang="en-US" altLang="ja-JP" sz="2800" dirty="0"/>
              <a:t>AVI</a:t>
            </a:r>
            <a:r>
              <a:rPr lang="ja-JP" altLang="en-US" sz="2800" dirty="0"/>
              <a:t>は血圧降下薬やスタチンでも改善する。</a:t>
            </a:r>
            <a:endParaRPr kumimoji="1" lang="ja-JP" altLang="en-US" sz="2800" dirty="0"/>
          </a:p>
        </p:txBody>
      </p:sp>
      <p:sp>
        <p:nvSpPr>
          <p:cNvPr id="4" name="テキスト ボックス 3">
            <a:extLst>
              <a:ext uri="{FF2B5EF4-FFF2-40B4-BE49-F238E27FC236}">
                <a16:creationId xmlns:a16="http://schemas.microsoft.com/office/drawing/2014/main" id="{BAB08B38-B7E2-4B75-A47F-01A729FB4982}"/>
              </a:ext>
            </a:extLst>
          </p:cNvPr>
          <p:cNvSpPr txBox="1"/>
          <p:nvPr/>
        </p:nvSpPr>
        <p:spPr>
          <a:xfrm>
            <a:off x="514350" y="3429000"/>
            <a:ext cx="8395247" cy="954107"/>
          </a:xfrm>
          <a:prstGeom prst="rect">
            <a:avLst/>
          </a:prstGeom>
          <a:noFill/>
        </p:spPr>
        <p:txBody>
          <a:bodyPr wrap="none" rtlCol="0">
            <a:spAutoFit/>
          </a:bodyPr>
          <a:lstStyle/>
          <a:p>
            <a:r>
              <a:rPr kumimoji="1" lang="ja-JP" altLang="en-US" sz="2800" dirty="0"/>
              <a:t>→　おそらく、脳梗塞低下や腎機能保持が期待できる。</a:t>
            </a:r>
            <a:endParaRPr kumimoji="1" lang="en-US" altLang="ja-JP" sz="2800" dirty="0"/>
          </a:p>
          <a:p>
            <a:r>
              <a:rPr lang="ja-JP" altLang="en-US" sz="2800" dirty="0"/>
              <a:t>　　　（心不全改善や心筋梗塞低下よりも）</a:t>
            </a:r>
            <a:endParaRPr kumimoji="1" lang="ja-JP" altLang="en-US" sz="2800" dirty="0"/>
          </a:p>
        </p:txBody>
      </p:sp>
    </p:spTree>
    <p:extLst>
      <p:ext uri="{BB962C8B-B14F-4D97-AF65-F5344CB8AC3E}">
        <p14:creationId xmlns:p14="http://schemas.microsoft.com/office/powerpoint/2010/main" val="14195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1CD84-13BB-4350-8DDE-D8E341AA9DAF}"/>
              </a:ext>
            </a:extLst>
          </p:cNvPr>
          <p:cNvSpPr>
            <a:spLocks noGrp="1"/>
          </p:cNvSpPr>
          <p:nvPr>
            <p:ph type="title"/>
          </p:nvPr>
        </p:nvSpPr>
        <p:spPr>
          <a:xfrm>
            <a:off x="495300" y="344487"/>
            <a:ext cx="8199438" cy="6295303"/>
          </a:xfrm>
        </p:spPr>
        <p:txBody>
          <a:bodyPr/>
          <a:lstStyle/>
          <a:p>
            <a:r>
              <a:rPr kumimoji="1" lang="en-US" altLang="ja-JP" sz="2800" dirty="0"/>
              <a:t>API</a:t>
            </a:r>
            <a:r>
              <a:rPr kumimoji="1" lang="ja-JP" altLang="en-US" sz="2800" dirty="0"/>
              <a:t>高値　脳梗塞や腎機能障害のリスク</a:t>
            </a:r>
            <a:br>
              <a:rPr kumimoji="1" lang="en-US" altLang="ja-JP" sz="2800" dirty="0"/>
            </a:br>
            <a:r>
              <a:rPr kumimoji="1" lang="ja-JP" altLang="en-US" sz="2800" dirty="0"/>
              <a:t>　高血糖</a:t>
            </a:r>
            <a:br>
              <a:rPr kumimoji="1" lang="en-US" altLang="ja-JP" sz="2800" dirty="0"/>
            </a:br>
            <a:r>
              <a:rPr kumimoji="1" lang="ja-JP" altLang="en-US" sz="2800" dirty="0"/>
              <a:t>　寒冷</a:t>
            </a:r>
            <a:br>
              <a:rPr kumimoji="1" lang="en-US" altLang="ja-JP" sz="2800" dirty="0"/>
            </a:br>
            <a:r>
              <a:rPr kumimoji="1" lang="ja-JP" altLang="en-US" sz="2800" dirty="0"/>
              <a:t>　交感神経緊張</a:t>
            </a:r>
            <a:br>
              <a:rPr kumimoji="1" lang="en-US" altLang="ja-JP" sz="2800" dirty="0"/>
            </a:br>
            <a:r>
              <a:rPr kumimoji="1" lang="ja-JP" altLang="en-US" sz="2800" dirty="0"/>
              <a:t>　喫煙</a:t>
            </a:r>
            <a:br>
              <a:rPr kumimoji="1" lang="en-US" altLang="ja-JP" sz="2800" dirty="0"/>
            </a:br>
            <a:r>
              <a:rPr kumimoji="1" lang="ja-JP" altLang="en-US" sz="2800" dirty="0"/>
              <a:t>　　など</a:t>
            </a:r>
            <a:br>
              <a:rPr kumimoji="1" lang="en-US" altLang="ja-JP" sz="2800" dirty="0"/>
            </a:br>
            <a:r>
              <a:rPr kumimoji="1" lang="ja-JP" altLang="en-US" sz="2800" dirty="0"/>
              <a:t>対応：</a:t>
            </a:r>
            <a:br>
              <a:rPr kumimoji="1" lang="en-US" altLang="ja-JP" sz="2800" dirty="0"/>
            </a:br>
            <a:r>
              <a:rPr kumimoji="1" lang="ja-JP" altLang="en-US" sz="2800" dirty="0"/>
              <a:t>　血圧を予防のため低下させる</a:t>
            </a:r>
            <a:br>
              <a:rPr kumimoji="1" lang="en-US" altLang="ja-JP" sz="2800" dirty="0"/>
            </a:br>
            <a:r>
              <a:rPr kumimoji="1" lang="ja-JP" altLang="en-US" sz="2800" dirty="0"/>
              <a:t>　チアゾリジン薬</a:t>
            </a:r>
            <a:br>
              <a:rPr kumimoji="1" lang="en-US" altLang="ja-JP" sz="2800" dirty="0"/>
            </a:br>
            <a:r>
              <a:rPr kumimoji="1" lang="ja-JP" altLang="en-US" sz="2800" dirty="0"/>
              <a:t>　</a:t>
            </a:r>
            <a:r>
              <a:rPr kumimoji="1" lang="en-US" altLang="ja-JP" sz="2800" dirty="0"/>
              <a:t>GLP</a:t>
            </a:r>
            <a:r>
              <a:rPr kumimoji="1" lang="ja-JP" altLang="en-US" sz="2800" dirty="0"/>
              <a:t>受容体作動薬</a:t>
            </a:r>
            <a:br>
              <a:rPr kumimoji="1" lang="en-US" altLang="ja-JP" sz="2800" dirty="0"/>
            </a:br>
            <a:r>
              <a:rPr kumimoji="1" lang="ja-JP" altLang="en-US" sz="2800" dirty="0"/>
              <a:t>　</a:t>
            </a:r>
            <a:r>
              <a:rPr kumimoji="1" lang="en-US" altLang="ja-JP" sz="2800" dirty="0"/>
              <a:t>ARB</a:t>
            </a:r>
            <a:br>
              <a:rPr lang="en-US" altLang="ja-JP" sz="2800" dirty="0"/>
            </a:br>
            <a:r>
              <a:rPr lang="ja-JP" altLang="en-US" sz="2800" dirty="0"/>
              <a:t>　</a:t>
            </a:r>
            <a:r>
              <a:rPr lang="en-US" altLang="ja-JP" sz="2800" dirty="0"/>
              <a:t>SGLT2</a:t>
            </a:r>
            <a:r>
              <a:rPr lang="ja-JP" altLang="en-US" sz="2800" dirty="0"/>
              <a:t>阻害薬</a:t>
            </a:r>
            <a:br>
              <a:rPr lang="en-US" altLang="ja-JP" sz="2800" dirty="0"/>
            </a:br>
            <a:br>
              <a:rPr lang="en-US" altLang="ja-JP" sz="2800" dirty="0"/>
            </a:br>
            <a:r>
              <a:rPr lang="ja-JP" altLang="en-US" sz="2800" dirty="0"/>
              <a:t>付記：血糖管理で低下することがある。糖尿病患者では一般に高め。</a:t>
            </a:r>
            <a:br>
              <a:rPr lang="en-US" altLang="ja-JP" sz="2800" dirty="0"/>
            </a:br>
            <a:r>
              <a:rPr lang="ja-JP" altLang="en-US" sz="2800" dirty="0"/>
              <a:t>血圧は正常でも、</a:t>
            </a:r>
            <a:r>
              <a:rPr lang="en-US" altLang="ja-JP" sz="2800" dirty="0"/>
              <a:t>API</a:t>
            </a:r>
            <a:r>
              <a:rPr lang="ja-JP" altLang="en-US" sz="2800" dirty="0"/>
              <a:t>高値を示して服薬を促せる。</a:t>
            </a:r>
            <a:endParaRPr kumimoji="1" lang="ja-JP" altLang="en-US" sz="2800" dirty="0"/>
          </a:p>
        </p:txBody>
      </p:sp>
    </p:spTree>
    <p:extLst>
      <p:ext uri="{BB962C8B-B14F-4D97-AF65-F5344CB8AC3E}">
        <p14:creationId xmlns:p14="http://schemas.microsoft.com/office/powerpoint/2010/main" val="165984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41CD84-13BB-4350-8DDE-D8E341AA9DAF}"/>
              </a:ext>
            </a:extLst>
          </p:cNvPr>
          <p:cNvSpPr>
            <a:spLocks noGrp="1"/>
          </p:cNvSpPr>
          <p:nvPr>
            <p:ph type="title"/>
          </p:nvPr>
        </p:nvSpPr>
        <p:spPr>
          <a:xfrm>
            <a:off x="495300" y="344488"/>
            <a:ext cx="8199438" cy="5942012"/>
          </a:xfrm>
        </p:spPr>
        <p:txBody>
          <a:bodyPr/>
          <a:lstStyle/>
          <a:p>
            <a:r>
              <a:rPr kumimoji="1" lang="en-US" altLang="ja-JP" sz="2800" dirty="0"/>
              <a:t>AVI</a:t>
            </a:r>
            <a:r>
              <a:rPr kumimoji="1" lang="ja-JP" altLang="en-US" sz="2800" dirty="0"/>
              <a:t>高値　心筋梗塞や心不全のリスク</a:t>
            </a:r>
            <a:br>
              <a:rPr kumimoji="1" lang="en-US" altLang="ja-JP" sz="2800" dirty="0"/>
            </a:br>
            <a:r>
              <a:rPr kumimoji="1" lang="ja-JP" altLang="en-US" sz="2800" dirty="0"/>
              <a:t>　加齢</a:t>
            </a:r>
            <a:br>
              <a:rPr kumimoji="1" lang="en-US" altLang="ja-JP" sz="2800" dirty="0"/>
            </a:br>
            <a:r>
              <a:rPr kumimoji="1" lang="ja-JP" altLang="en-US" sz="2800" dirty="0"/>
              <a:t>　粥状動脈硬化</a:t>
            </a:r>
            <a:br>
              <a:rPr kumimoji="1" lang="en-US" altLang="ja-JP" sz="2800" dirty="0"/>
            </a:br>
            <a:r>
              <a:rPr kumimoji="1" lang="ja-JP" altLang="en-US" sz="2800" dirty="0"/>
              <a:t>　　など</a:t>
            </a:r>
            <a:br>
              <a:rPr kumimoji="1" lang="en-US" altLang="ja-JP" sz="2800" dirty="0"/>
            </a:br>
            <a:r>
              <a:rPr kumimoji="1" lang="ja-JP" altLang="en-US" sz="2800" dirty="0"/>
              <a:t>対応：</a:t>
            </a:r>
            <a:br>
              <a:rPr kumimoji="1" lang="en-US" altLang="ja-JP" sz="2800" dirty="0"/>
            </a:br>
            <a:r>
              <a:rPr kumimoji="1" lang="ja-JP" altLang="en-US" sz="2800" dirty="0"/>
              <a:t>　血圧を予防のため低下させる</a:t>
            </a:r>
            <a:br>
              <a:rPr kumimoji="1" lang="en-US" altLang="ja-JP" sz="2800" dirty="0"/>
            </a:br>
            <a:r>
              <a:rPr kumimoji="1" lang="ja-JP" altLang="en-US" sz="2800" dirty="0"/>
              <a:t>　スタチン</a:t>
            </a:r>
            <a:br>
              <a:rPr kumimoji="1" lang="en-US" altLang="ja-JP" sz="2800" dirty="0"/>
            </a:br>
            <a:r>
              <a:rPr kumimoji="1" lang="ja-JP" altLang="en-US" sz="2800" dirty="0"/>
              <a:t>　</a:t>
            </a:r>
            <a:r>
              <a:rPr kumimoji="1" lang="en-US" altLang="ja-JP" sz="2800" dirty="0"/>
              <a:t>SGLT2</a:t>
            </a:r>
            <a:r>
              <a:rPr kumimoji="1" lang="ja-JP" altLang="en-US" sz="2800" dirty="0"/>
              <a:t>阻害薬</a:t>
            </a:r>
            <a:br>
              <a:rPr kumimoji="1" lang="en-US" altLang="ja-JP" sz="2800" dirty="0"/>
            </a:br>
            <a:br>
              <a:rPr kumimoji="1" lang="en-US" altLang="ja-JP" sz="2800" dirty="0"/>
            </a:br>
            <a:r>
              <a:rPr kumimoji="1" lang="ja-JP" altLang="en-US" sz="2800" dirty="0"/>
              <a:t>付記：虚血性心疾患のリスクのある場合に高く出る。</a:t>
            </a:r>
            <a:br>
              <a:rPr kumimoji="1" lang="en-US" altLang="ja-JP" sz="2800" dirty="0"/>
            </a:br>
            <a:r>
              <a:rPr kumimoji="1" lang="ja-JP" altLang="en-US" sz="2800" dirty="0"/>
              <a:t>心筋梗塞後でもスタチンや抗凝固薬で</a:t>
            </a:r>
            <a:r>
              <a:rPr kumimoji="1" lang="en-US" altLang="ja-JP" sz="2800" dirty="0"/>
              <a:t>AVI</a:t>
            </a:r>
            <a:r>
              <a:rPr kumimoji="1" lang="ja-JP" altLang="en-US" sz="2800" dirty="0"/>
              <a:t>は見かけ上かなり低下することがある。</a:t>
            </a:r>
            <a:br>
              <a:rPr kumimoji="1" lang="en-US" altLang="ja-JP" sz="2800" dirty="0"/>
            </a:br>
            <a:r>
              <a:rPr kumimoji="1" lang="ja-JP" altLang="en-US" sz="2800" dirty="0"/>
              <a:t>　</a:t>
            </a:r>
          </a:p>
        </p:txBody>
      </p:sp>
    </p:spTree>
    <p:extLst>
      <p:ext uri="{BB962C8B-B14F-4D97-AF65-F5344CB8AC3E}">
        <p14:creationId xmlns:p14="http://schemas.microsoft.com/office/powerpoint/2010/main" val="242011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2F43DDB-BE9F-4A8F-947F-200AF9FB92EB}"/>
              </a:ext>
            </a:extLst>
          </p:cNvPr>
          <p:cNvSpPr>
            <a:spLocks noGrp="1"/>
          </p:cNvSpPr>
          <p:nvPr>
            <p:ph type="title"/>
          </p:nvPr>
        </p:nvSpPr>
        <p:spPr/>
        <p:txBody>
          <a:bodyPr/>
          <a:lstStyle/>
          <a:p>
            <a:r>
              <a:rPr kumimoji="1" lang="ja-JP" altLang="en-US" dirty="0"/>
              <a:t>糖尿病診療の有用性</a:t>
            </a:r>
          </a:p>
        </p:txBody>
      </p:sp>
      <p:sp>
        <p:nvSpPr>
          <p:cNvPr id="4" name="テキスト ボックス 3">
            <a:extLst>
              <a:ext uri="{FF2B5EF4-FFF2-40B4-BE49-F238E27FC236}">
                <a16:creationId xmlns:a16="http://schemas.microsoft.com/office/drawing/2014/main" id="{37EA1024-1EDA-4F5E-AD96-B54BEE3940A8}"/>
              </a:ext>
            </a:extLst>
          </p:cNvPr>
          <p:cNvSpPr txBox="1"/>
          <p:nvPr/>
        </p:nvSpPr>
        <p:spPr>
          <a:xfrm>
            <a:off x="902824" y="1643605"/>
            <a:ext cx="7454097" cy="286232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3600" dirty="0"/>
              <a:t>薬剤の選択に寄与できる。</a:t>
            </a:r>
          </a:p>
          <a:p>
            <a:pPr marL="285750" indent="-285750">
              <a:buFont typeface="Arial" panose="020B0604020202020204" pitchFamily="34" charset="0"/>
              <a:buChar char="•"/>
            </a:pPr>
            <a:r>
              <a:rPr kumimoji="1" lang="en-US" altLang="ja-JP" sz="3600" dirty="0"/>
              <a:t>HbA1c</a:t>
            </a:r>
            <a:r>
              <a:rPr kumimoji="1" lang="ja-JP" altLang="en-US" sz="3600" dirty="0"/>
              <a:t>や</a:t>
            </a:r>
            <a:r>
              <a:rPr kumimoji="1" lang="en-US" altLang="ja-JP" sz="3600" dirty="0"/>
              <a:t>LDL-C</a:t>
            </a:r>
            <a:r>
              <a:rPr kumimoji="1" lang="ja-JP" altLang="en-US" sz="3600" dirty="0"/>
              <a:t>や血圧が目標であっても</a:t>
            </a:r>
            <a:r>
              <a:rPr kumimoji="1" lang="en-US" altLang="ja-JP" sz="3600" dirty="0"/>
              <a:t>AVI</a:t>
            </a:r>
            <a:r>
              <a:rPr kumimoji="1" lang="ja-JP" altLang="en-US" sz="3600" dirty="0"/>
              <a:t>や</a:t>
            </a:r>
            <a:r>
              <a:rPr kumimoji="1" lang="en-US" altLang="ja-JP" sz="3600" dirty="0"/>
              <a:t>API</a:t>
            </a:r>
            <a:r>
              <a:rPr kumimoji="1" lang="ja-JP" altLang="en-US" sz="3600" dirty="0"/>
              <a:t>が高いことを示し服薬継続を促すことができる。</a:t>
            </a:r>
          </a:p>
          <a:p>
            <a:pPr marL="285750" indent="-285750">
              <a:buFont typeface="Arial" panose="020B0604020202020204" pitchFamily="34" charset="0"/>
              <a:buChar char="•"/>
            </a:pPr>
            <a:r>
              <a:rPr kumimoji="1" lang="ja-JP" altLang="en-US" sz="3600" dirty="0"/>
              <a:t>予後を改善できるであろう</a:t>
            </a:r>
          </a:p>
        </p:txBody>
      </p:sp>
    </p:spTree>
    <p:extLst>
      <p:ext uri="{BB962C8B-B14F-4D97-AF65-F5344CB8AC3E}">
        <p14:creationId xmlns:p14="http://schemas.microsoft.com/office/powerpoint/2010/main" val="2378786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0C5A8D4-361C-4A07-9170-70530C1C28E8}"/>
              </a:ext>
            </a:extLst>
          </p:cNvPr>
          <p:cNvPicPr>
            <a:picLocks noChangeAspect="1"/>
          </p:cNvPicPr>
          <p:nvPr/>
        </p:nvPicPr>
        <p:blipFill>
          <a:blip r:embed="rId2"/>
          <a:stretch>
            <a:fillRect/>
          </a:stretch>
        </p:blipFill>
        <p:spPr>
          <a:xfrm>
            <a:off x="409412" y="0"/>
            <a:ext cx="8325176" cy="6858000"/>
          </a:xfrm>
          <a:prstGeom prst="rect">
            <a:avLst/>
          </a:prstGeom>
        </p:spPr>
      </p:pic>
    </p:spTree>
    <p:extLst>
      <p:ext uri="{BB962C8B-B14F-4D97-AF65-F5344CB8AC3E}">
        <p14:creationId xmlns:p14="http://schemas.microsoft.com/office/powerpoint/2010/main" val="88525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019287"/>
            <a:ext cx="9144000" cy="4819426"/>
          </a:xfrm>
          <a:prstGeom prst="rect">
            <a:avLst/>
          </a:prstGeom>
        </p:spPr>
      </p:pic>
      <p:sp>
        <p:nvSpPr>
          <p:cNvPr id="3" name="正方形/長方形 2"/>
          <p:cNvSpPr/>
          <p:nvPr/>
        </p:nvSpPr>
        <p:spPr>
          <a:xfrm>
            <a:off x="8882319" y="3457952"/>
            <a:ext cx="251521"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4" name="図 3"/>
          <p:cNvPicPr>
            <a:picLocks noChangeAspect="1"/>
          </p:cNvPicPr>
          <p:nvPr/>
        </p:nvPicPr>
        <p:blipFill>
          <a:blip r:embed="rId3"/>
          <a:stretch>
            <a:fillRect/>
          </a:stretch>
        </p:blipFill>
        <p:spPr>
          <a:xfrm>
            <a:off x="251520" y="5013176"/>
            <a:ext cx="1224136" cy="554758"/>
          </a:xfrm>
          <a:prstGeom prst="rect">
            <a:avLst/>
          </a:prstGeom>
        </p:spPr>
      </p:pic>
      <p:sp>
        <p:nvSpPr>
          <p:cNvPr id="5" name="正方形/長方形 4"/>
          <p:cNvSpPr/>
          <p:nvPr/>
        </p:nvSpPr>
        <p:spPr>
          <a:xfrm>
            <a:off x="1619672" y="5290555"/>
            <a:ext cx="4198585"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Arial" charset="0"/>
                <a:ea typeface="ＭＳ Ｐゴシック" charset="-128"/>
                <a:cs typeface="+mn-cs"/>
              </a:rPr>
              <a:t>Discovering Japan no.10 page19, 2013</a:t>
            </a:r>
          </a:p>
        </p:txBody>
      </p:sp>
    </p:spTree>
    <p:extLst>
      <p:ext uri="{BB962C8B-B14F-4D97-AF65-F5344CB8AC3E}">
        <p14:creationId xmlns:p14="http://schemas.microsoft.com/office/powerpoint/2010/main" val="199131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709613"/>
            <a:ext cx="8928100" cy="5424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1" name="テキスト ボックス 2"/>
          <p:cNvSpPr txBox="1">
            <a:spLocks noChangeArrowheads="1"/>
          </p:cNvSpPr>
          <p:nvPr/>
        </p:nvSpPr>
        <p:spPr bwMode="auto">
          <a:xfrm>
            <a:off x="1835150" y="247650"/>
            <a:ext cx="611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2400">
                <a:solidFill>
                  <a:srgbClr val="000000"/>
                </a:solidFill>
              </a:rPr>
              <a:t>医用電子血圧計（</a:t>
            </a:r>
            <a:r>
              <a:rPr lang="en-US" altLang="ja-JP" sz="2400">
                <a:solidFill>
                  <a:srgbClr val="000000"/>
                </a:solidFill>
              </a:rPr>
              <a:t>Pasesa</a:t>
            </a:r>
            <a:r>
              <a:rPr lang="en-US" altLang="ja-JP" sz="2400" baseline="30000">
                <a:solidFill>
                  <a:srgbClr val="000000"/>
                </a:solidFill>
              </a:rPr>
              <a:t>®</a:t>
            </a:r>
            <a:r>
              <a:rPr lang="ja-JP" altLang="en-US" sz="2400">
                <a:solidFill>
                  <a:srgbClr val="000000"/>
                </a:solidFill>
              </a:rPr>
              <a:t>）の指標について</a:t>
            </a:r>
            <a:endParaRPr lang="en-US" altLang="ja-JP" sz="2400">
              <a:solidFill>
                <a:srgbClr val="000000"/>
              </a:solidFill>
            </a:endParaRPr>
          </a:p>
        </p:txBody>
      </p:sp>
      <p:sp>
        <p:nvSpPr>
          <p:cNvPr id="22532" name="テキスト ボックス 1"/>
          <p:cNvSpPr txBox="1">
            <a:spLocks noChangeArrowheads="1"/>
          </p:cNvSpPr>
          <p:nvPr/>
        </p:nvSpPr>
        <p:spPr bwMode="auto">
          <a:xfrm>
            <a:off x="-36513" y="6146800"/>
            <a:ext cx="9144001"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sz="1400" b="1">
                <a:solidFill>
                  <a:srgbClr val="000099"/>
                </a:solidFill>
              </a:rPr>
              <a:t>秋山義隆</a:t>
            </a:r>
            <a:r>
              <a:rPr lang="en-US" altLang="ja-JP" sz="1400" b="1">
                <a:solidFill>
                  <a:srgbClr val="000099"/>
                </a:solidFill>
              </a:rPr>
              <a:t>, </a:t>
            </a:r>
            <a:r>
              <a:rPr lang="ja-JP" altLang="en-US" sz="1400" b="1">
                <a:solidFill>
                  <a:srgbClr val="000099"/>
                </a:solidFill>
              </a:rPr>
              <a:t>久野裕輝</a:t>
            </a:r>
            <a:r>
              <a:rPr lang="en-US" altLang="ja-JP" sz="1400" b="1">
                <a:solidFill>
                  <a:srgbClr val="000099"/>
                </a:solidFill>
              </a:rPr>
              <a:t>, </a:t>
            </a:r>
            <a:r>
              <a:rPr lang="ja-JP" altLang="en-US" sz="1400" b="1">
                <a:solidFill>
                  <a:srgbClr val="000099"/>
                </a:solidFill>
              </a:rPr>
              <a:t>早川尚雅</a:t>
            </a:r>
            <a:r>
              <a:rPr lang="en-US" altLang="ja-JP" sz="1400" b="1">
                <a:solidFill>
                  <a:srgbClr val="000099"/>
                </a:solidFill>
              </a:rPr>
              <a:t>, </a:t>
            </a:r>
            <a:r>
              <a:rPr lang="ja-JP" altLang="en-US" sz="1400" b="1">
                <a:solidFill>
                  <a:srgbClr val="000099"/>
                </a:solidFill>
              </a:rPr>
              <a:t>重藤誠</a:t>
            </a:r>
            <a:r>
              <a:rPr lang="en-US" altLang="ja-JP" sz="1400" b="1">
                <a:solidFill>
                  <a:srgbClr val="000099"/>
                </a:solidFill>
              </a:rPr>
              <a:t>, </a:t>
            </a:r>
            <a:r>
              <a:rPr lang="ja-JP" altLang="en-US" sz="1400" b="1">
                <a:solidFill>
                  <a:srgbClr val="000099"/>
                </a:solidFill>
              </a:rPr>
              <a:t>柳澤政広</a:t>
            </a:r>
            <a:r>
              <a:rPr lang="en-US" altLang="ja-JP" sz="1400" b="1">
                <a:solidFill>
                  <a:srgbClr val="000099"/>
                </a:solidFill>
              </a:rPr>
              <a:t>, </a:t>
            </a:r>
            <a:r>
              <a:rPr lang="ja-JP" altLang="en-US" sz="1400" b="1">
                <a:solidFill>
                  <a:srgbClr val="000099"/>
                </a:solidFill>
              </a:rPr>
              <a:t>岡部正</a:t>
            </a:r>
            <a:r>
              <a:rPr lang="en-US" altLang="ja-JP" sz="1400" b="1">
                <a:solidFill>
                  <a:srgbClr val="000099"/>
                </a:solidFill>
              </a:rPr>
              <a:t>, </a:t>
            </a:r>
            <a:r>
              <a:rPr lang="ja-JP" altLang="en-US" sz="1400" b="1">
                <a:solidFill>
                  <a:srgbClr val="000099"/>
                </a:solidFill>
              </a:rPr>
              <a:t>松田昌文：</a:t>
            </a:r>
            <a:r>
              <a:rPr lang="en-US" altLang="ja-JP" sz="1400" b="1">
                <a:solidFill>
                  <a:srgbClr val="000099"/>
                </a:solidFill>
              </a:rPr>
              <a:t>2 </a:t>
            </a:r>
            <a:r>
              <a:rPr lang="ja-JP" altLang="en-US" sz="1400" b="1">
                <a:solidFill>
                  <a:srgbClr val="000099"/>
                </a:solidFill>
              </a:rPr>
              <a:t>型糖尿病患者のオシロメトリック血圧測定による血管指標と</a:t>
            </a:r>
            <a:r>
              <a:rPr lang="en-US" altLang="ja-JP" sz="1400" b="1">
                <a:solidFill>
                  <a:srgbClr val="000099"/>
                </a:solidFill>
              </a:rPr>
              <a:t>FMD</a:t>
            </a:r>
            <a:r>
              <a:rPr lang="ja-JP" altLang="en-US" sz="1400" b="1">
                <a:solidFill>
                  <a:srgbClr val="000099"/>
                </a:solidFill>
              </a:rPr>
              <a:t>、</a:t>
            </a:r>
            <a:r>
              <a:rPr lang="en-US" altLang="ja-JP" sz="1400" b="1">
                <a:solidFill>
                  <a:srgbClr val="000099"/>
                </a:solidFill>
              </a:rPr>
              <a:t>IMT </a:t>
            </a:r>
            <a:r>
              <a:rPr lang="ja-JP" altLang="en-US" sz="1400" b="1">
                <a:solidFill>
                  <a:srgbClr val="000099"/>
                </a:solidFill>
              </a:rPr>
              <a:t>との比較 オシロメトリック血圧測定血管指標の意義　</a:t>
            </a:r>
            <a:r>
              <a:rPr lang="en-US" altLang="ja-JP" sz="1400" b="1">
                <a:solidFill>
                  <a:srgbClr val="000099"/>
                </a:solidFill>
              </a:rPr>
              <a:t>Progress in Medicine</a:t>
            </a:r>
            <a:r>
              <a:rPr lang="ja-JP" altLang="en-US" sz="1400" b="1">
                <a:solidFill>
                  <a:srgbClr val="000099"/>
                </a:solidFill>
              </a:rPr>
              <a:t>　</a:t>
            </a:r>
            <a:r>
              <a:rPr lang="en-US" altLang="ja-JP" sz="1400" b="1">
                <a:solidFill>
                  <a:srgbClr val="000099"/>
                </a:solidFill>
              </a:rPr>
              <a:t>30 :2003-2007,2010</a:t>
            </a:r>
          </a:p>
        </p:txBody>
      </p:sp>
      <p:sp>
        <p:nvSpPr>
          <p:cNvPr id="3" name="正方形/長方形 2"/>
          <p:cNvSpPr/>
          <p:nvPr/>
        </p:nvSpPr>
        <p:spPr>
          <a:xfrm>
            <a:off x="120650" y="5373688"/>
            <a:ext cx="8928100" cy="760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ja-JP" altLang="en-US">
              <a:solidFill>
                <a:srgbClr val="FFFFFF"/>
              </a:solidFill>
            </a:endParaRPr>
          </a:p>
        </p:txBody>
      </p:sp>
      <p:sp>
        <p:nvSpPr>
          <p:cNvPr id="2" name="テキスト ボックス 1"/>
          <p:cNvSpPr txBox="1">
            <a:spLocks noChangeArrowheads="1"/>
          </p:cNvSpPr>
          <p:nvPr/>
        </p:nvSpPr>
        <p:spPr bwMode="auto">
          <a:xfrm>
            <a:off x="277813" y="5496706"/>
            <a:ext cx="8588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0" fontAlgn="base" hangingPunct="0">
              <a:spcBef>
                <a:spcPct val="0"/>
              </a:spcBef>
              <a:spcAft>
                <a:spcPct val="0"/>
              </a:spcAft>
              <a:defRPr/>
            </a:pPr>
            <a:r>
              <a:rPr lang="ja-JP" altLang="en-US" sz="2400" dirty="0">
                <a:ln>
                  <a:solidFill>
                    <a:srgbClr val="FFFFFF"/>
                  </a:solidFill>
                </a:ln>
                <a:solidFill>
                  <a:srgbClr val="CCFFFF"/>
                </a:solidFill>
              </a:rPr>
              <a:t>　　　ＡＶＩ</a:t>
            </a:r>
            <a:r>
              <a:rPr lang="en-US" altLang="ja-JP" sz="2400" dirty="0">
                <a:ln>
                  <a:solidFill>
                    <a:srgbClr val="FFFFFF"/>
                  </a:solidFill>
                </a:ln>
                <a:solidFill>
                  <a:srgbClr val="CCFFFF"/>
                </a:solidFill>
              </a:rPr>
              <a:t>=</a:t>
            </a:r>
            <a:r>
              <a:rPr lang="ja-JP" altLang="en-US" sz="2400" dirty="0">
                <a:ln>
                  <a:solidFill>
                    <a:srgbClr val="FFFFFF"/>
                  </a:solidFill>
                </a:ln>
                <a:solidFill>
                  <a:srgbClr val="CCFFFF"/>
                </a:solidFill>
              </a:rPr>
              <a:t>Ｖｒ</a:t>
            </a:r>
            <a:r>
              <a:rPr lang="en-US" altLang="ja-JP" sz="2400" dirty="0">
                <a:ln>
                  <a:solidFill>
                    <a:srgbClr val="FFFFFF"/>
                  </a:solidFill>
                </a:ln>
                <a:solidFill>
                  <a:srgbClr val="CCFFFF"/>
                </a:solidFill>
              </a:rPr>
              <a:t>/</a:t>
            </a:r>
            <a:r>
              <a:rPr lang="ja-JP" altLang="en-US" sz="2400" dirty="0">
                <a:ln>
                  <a:solidFill>
                    <a:srgbClr val="FFFFFF"/>
                  </a:solidFill>
                </a:ln>
                <a:solidFill>
                  <a:srgbClr val="CCFFFF"/>
                </a:solidFill>
              </a:rPr>
              <a:t>Ｖｆ</a:t>
            </a:r>
            <a:r>
              <a:rPr lang="en-US" altLang="ja-JP" sz="2400" dirty="0">
                <a:ln>
                  <a:solidFill>
                    <a:srgbClr val="FFFFFF"/>
                  </a:solidFill>
                </a:ln>
                <a:solidFill>
                  <a:srgbClr val="CCFFFF"/>
                </a:solidFill>
              </a:rPr>
              <a:t>×20</a:t>
            </a:r>
            <a:r>
              <a:rPr lang="ja-JP" altLang="en-US" sz="2400" dirty="0">
                <a:ln>
                  <a:solidFill>
                    <a:srgbClr val="FFFFFF"/>
                  </a:solidFill>
                </a:ln>
                <a:solidFill>
                  <a:srgbClr val="CCFFFF"/>
                </a:solidFill>
              </a:rPr>
              <a:t>　　　　　　　　　　　　　　ＡＰＩ</a:t>
            </a:r>
            <a:r>
              <a:rPr lang="en-US" altLang="ja-JP" sz="2400" dirty="0">
                <a:ln>
                  <a:solidFill>
                    <a:srgbClr val="FFFFFF"/>
                  </a:solidFill>
                </a:ln>
                <a:solidFill>
                  <a:srgbClr val="CCFFFF"/>
                </a:solidFill>
              </a:rPr>
              <a:t>=1/</a:t>
            </a:r>
            <a:r>
              <a:rPr lang="ja-JP" altLang="en-US" sz="2400" dirty="0">
                <a:ln>
                  <a:solidFill>
                    <a:srgbClr val="FFFFFF"/>
                  </a:solidFill>
                </a:ln>
                <a:solidFill>
                  <a:srgbClr val="CCFFFF"/>
                </a:solidFill>
              </a:rPr>
              <a:t>Ｂ</a:t>
            </a:r>
          </a:p>
        </p:txBody>
      </p:sp>
      <p:sp>
        <p:nvSpPr>
          <p:cNvPr id="22535" name="テキスト ボックス 3"/>
          <p:cNvSpPr txBox="1">
            <a:spLocks noChangeArrowheads="1"/>
          </p:cNvSpPr>
          <p:nvPr/>
        </p:nvSpPr>
        <p:spPr bwMode="auto">
          <a:xfrm>
            <a:off x="6227763" y="5011738"/>
            <a:ext cx="2532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en-US" altLang="ja-JP">
                <a:solidFill>
                  <a:srgbClr val="003366"/>
                </a:solidFill>
              </a:rPr>
              <a:t>A</a:t>
            </a:r>
            <a:r>
              <a:rPr lang="ja-JP" altLang="en-US">
                <a:solidFill>
                  <a:srgbClr val="003366"/>
                </a:solidFill>
              </a:rPr>
              <a:t>・</a:t>
            </a:r>
            <a:r>
              <a:rPr lang="en-US" altLang="ja-JP">
                <a:solidFill>
                  <a:srgbClr val="003366"/>
                </a:solidFill>
              </a:rPr>
              <a:t>arctan(B</a:t>
            </a:r>
            <a:r>
              <a:rPr lang="ja-JP" altLang="en-US">
                <a:solidFill>
                  <a:srgbClr val="003366"/>
                </a:solidFill>
              </a:rPr>
              <a:t>・</a:t>
            </a:r>
            <a:r>
              <a:rPr lang="en-US" altLang="ja-JP">
                <a:solidFill>
                  <a:srgbClr val="003366"/>
                </a:solidFill>
              </a:rPr>
              <a:t>X + C)</a:t>
            </a:r>
            <a:r>
              <a:rPr lang="ja-JP" altLang="en-US">
                <a:solidFill>
                  <a:srgbClr val="003366"/>
                </a:solidFill>
              </a:rPr>
              <a:t> </a:t>
            </a:r>
            <a:r>
              <a:rPr lang="en-US" altLang="ja-JP">
                <a:solidFill>
                  <a:srgbClr val="003366"/>
                </a:solidFill>
              </a:rPr>
              <a:t>+ D</a:t>
            </a:r>
            <a:endParaRPr lang="ja-JP" altLang="en-US">
              <a:solidFill>
                <a:srgbClr val="003366"/>
              </a:solidFill>
            </a:endParaRPr>
          </a:p>
        </p:txBody>
      </p:sp>
      <p:sp>
        <p:nvSpPr>
          <p:cNvPr id="22536" name="テキスト ボックス 4"/>
          <p:cNvSpPr txBox="1">
            <a:spLocks noChangeArrowheads="1"/>
          </p:cNvSpPr>
          <p:nvPr/>
        </p:nvSpPr>
        <p:spPr bwMode="auto">
          <a:xfrm>
            <a:off x="7948613" y="4437063"/>
            <a:ext cx="531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0" fontAlgn="base" hangingPunct="0">
              <a:spcBef>
                <a:spcPct val="0"/>
              </a:spcBef>
              <a:spcAft>
                <a:spcPct val="0"/>
              </a:spcAft>
            </a:pPr>
            <a:r>
              <a:rPr lang="ja-JP" altLang="en-US">
                <a:solidFill>
                  <a:srgbClr val="003366"/>
                </a:solidFill>
              </a:rPr>
              <a:t>（</a:t>
            </a:r>
            <a:r>
              <a:rPr lang="en-US" altLang="ja-JP">
                <a:solidFill>
                  <a:srgbClr val="003366"/>
                </a:solidFill>
              </a:rPr>
              <a:t>X)</a:t>
            </a:r>
            <a:endParaRPr lang="ja-JP" altLang="en-US">
              <a:solidFill>
                <a:srgbClr val="003366"/>
              </a:solidFill>
            </a:endParaRPr>
          </a:p>
        </p:txBody>
      </p:sp>
    </p:spTree>
    <p:extLst>
      <p:ext uri="{BB962C8B-B14F-4D97-AF65-F5344CB8AC3E}">
        <p14:creationId xmlns:p14="http://schemas.microsoft.com/office/powerpoint/2010/main" val="343050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6895580-0729-4EBA-8254-9F8ADBCEA2E9}"/>
              </a:ext>
            </a:extLst>
          </p:cNvPr>
          <p:cNvPicPr>
            <a:picLocks noChangeAspect="1"/>
          </p:cNvPicPr>
          <p:nvPr/>
        </p:nvPicPr>
        <p:blipFill>
          <a:blip r:embed="rId2">
            <a:lum bright="-20000" contrast="40000"/>
          </a:blip>
          <a:stretch>
            <a:fillRect/>
          </a:stretch>
        </p:blipFill>
        <p:spPr>
          <a:xfrm>
            <a:off x="3113065" y="1107193"/>
            <a:ext cx="3142173" cy="3449390"/>
          </a:xfrm>
          <a:prstGeom prst="rect">
            <a:avLst/>
          </a:prstGeom>
        </p:spPr>
      </p:pic>
      <p:sp>
        <p:nvSpPr>
          <p:cNvPr id="5" name="テキスト ボックス 4">
            <a:extLst>
              <a:ext uri="{FF2B5EF4-FFF2-40B4-BE49-F238E27FC236}">
                <a16:creationId xmlns:a16="http://schemas.microsoft.com/office/drawing/2014/main" id="{6AA0F2B2-3A04-47B0-BF12-6BF0005C550E}"/>
              </a:ext>
            </a:extLst>
          </p:cNvPr>
          <p:cNvSpPr txBox="1"/>
          <p:nvPr/>
        </p:nvSpPr>
        <p:spPr>
          <a:xfrm>
            <a:off x="0" y="6304002"/>
            <a:ext cx="9144000" cy="553998"/>
          </a:xfrm>
          <a:prstGeom prst="rect">
            <a:avLst/>
          </a:prstGeom>
          <a:noFill/>
        </p:spPr>
        <p:txBody>
          <a:bodyPr wrap="square">
            <a:spAutoFit/>
          </a:bodyPr>
          <a:lstStyle/>
          <a:p>
            <a:r>
              <a:rPr lang="ja-JP" altLang="en-US" sz="1000" dirty="0"/>
              <a:t>Rie Sasaki-Nakashima, Tomoaki Ishigami, Tabito Kino, Sae Teranaka-Saigo, Lin Chen, Hiroshi Doi, Michiko Sugiyama, Shintaro Minegishi, Kentaro Arakawa, Kaito Abe, Hiromichi Wakui, Kengo Azushima, Kouichi Tamura, Kazuo Kimura: Successful prediction of clinical outcomes using arterial velocity pulse index, a new non-invasive vascular index, in Japan Vasc Fail 2019; 3: 43-50</a:t>
            </a:r>
          </a:p>
        </p:txBody>
      </p:sp>
      <p:sp>
        <p:nvSpPr>
          <p:cNvPr id="7" name="テキスト ボックス 6">
            <a:extLst>
              <a:ext uri="{FF2B5EF4-FFF2-40B4-BE49-F238E27FC236}">
                <a16:creationId xmlns:a16="http://schemas.microsoft.com/office/drawing/2014/main" id="{273E2250-D5D7-442B-828B-9371215A9D51}"/>
              </a:ext>
            </a:extLst>
          </p:cNvPr>
          <p:cNvSpPr txBox="1"/>
          <p:nvPr/>
        </p:nvSpPr>
        <p:spPr>
          <a:xfrm>
            <a:off x="4133418" y="576779"/>
            <a:ext cx="877163" cy="369332"/>
          </a:xfrm>
          <a:prstGeom prst="rect">
            <a:avLst/>
          </a:prstGeom>
          <a:noFill/>
        </p:spPr>
        <p:txBody>
          <a:bodyPr wrap="none" rtlCol="0">
            <a:spAutoFit/>
          </a:bodyPr>
          <a:lstStyle/>
          <a:p>
            <a:r>
              <a:rPr lang="ja-JP" altLang="en-US" dirty="0"/>
              <a:t>心不全</a:t>
            </a:r>
            <a:endParaRPr kumimoji="1" lang="ja-JP" altLang="en-US" dirty="0"/>
          </a:p>
        </p:txBody>
      </p:sp>
      <p:pic>
        <p:nvPicPr>
          <p:cNvPr id="9" name="図 8">
            <a:extLst>
              <a:ext uri="{FF2B5EF4-FFF2-40B4-BE49-F238E27FC236}">
                <a16:creationId xmlns:a16="http://schemas.microsoft.com/office/drawing/2014/main" id="{C31061D5-66C2-412E-863D-C917E0AFC580}"/>
              </a:ext>
            </a:extLst>
          </p:cNvPr>
          <p:cNvPicPr>
            <a:picLocks noChangeAspect="1"/>
          </p:cNvPicPr>
          <p:nvPr/>
        </p:nvPicPr>
        <p:blipFill>
          <a:blip r:embed="rId3">
            <a:lum bright="-20000" contrast="40000"/>
          </a:blip>
          <a:stretch>
            <a:fillRect/>
          </a:stretch>
        </p:blipFill>
        <p:spPr>
          <a:xfrm>
            <a:off x="9543" y="1107194"/>
            <a:ext cx="3013945" cy="3301357"/>
          </a:xfrm>
          <a:prstGeom prst="rect">
            <a:avLst/>
          </a:prstGeom>
        </p:spPr>
      </p:pic>
      <p:pic>
        <p:nvPicPr>
          <p:cNvPr id="11" name="図 10">
            <a:extLst>
              <a:ext uri="{FF2B5EF4-FFF2-40B4-BE49-F238E27FC236}">
                <a16:creationId xmlns:a16="http://schemas.microsoft.com/office/drawing/2014/main" id="{C84104A5-A932-496B-AEDD-9142DD540A4B}"/>
              </a:ext>
            </a:extLst>
          </p:cNvPr>
          <p:cNvPicPr>
            <a:picLocks noChangeAspect="1"/>
          </p:cNvPicPr>
          <p:nvPr/>
        </p:nvPicPr>
        <p:blipFill>
          <a:blip r:embed="rId4">
            <a:lum bright="-20000" contrast="40000"/>
          </a:blip>
          <a:stretch>
            <a:fillRect/>
          </a:stretch>
        </p:blipFill>
        <p:spPr>
          <a:xfrm>
            <a:off x="6210059" y="1107193"/>
            <a:ext cx="2924398" cy="4133824"/>
          </a:xfrm>
          <a:prstGeom prst="rect">
            <a:avLst/>
          </a:prstGeom>
        </p:spPr>
      </p:pic>
      <p:sp>
        <p:nvSpPr>
          <p:cNvPr id="13" name="テキスト ボックス 12">
            <a:extLst>
              <a:ext uri="{FF2B5EF4-FFF2-40B4-BE49-F238E27FC236}">
                <a16:creationId xmlns:a16="http://schemas.microsoft.com/office/drawing/2014/main" id="{98EFF740-D009-4AC1-9217-B43161EDB855}"/>
              </a:ext>
            </a:extLst>
          </p:cNvPr>
          <p:cNvSpPr txBox="1"/>
          <p:nvPr/>
        </p:nvSpPr>
        <p:spPr>
          <a:xfrm>
            <a:off x="1094764" y="567764"/>
            <a:ext cx="843501" cy="369332"/>
          </a:xfrm>
          <a:prstGeom prst="rect">
            <a:avLst/>
          </a:prstGeom>
          <a:noFill/>
        </p:spPr>
        <p:txBody>
          <a:bodyPr wrap="none" rtlCol="0">
            <a:spAutoFit/>
          </a:bodyPr>
          <a:lstStyle/>
          <a:p>
            <a:r>
              <a:rPr lang="en-US" altLang="ja-JP" dirty="0"/>
              <a:t>MACE</a:t>
            </a:r>
            <a:endParaRPr kumimoji="1" lang="ja-JP" altLang="en-US" dirty="0"/>
          </a:p>
        </p:txBody>
      </p:sp>
      <p:sp>
        <p:nvSpPr>
          <p:cNvPr id="15" name="テキスト ボックス 14">
            <a:extLst>
              <a:ext uri="{FF2B5EF4-FFF2-40B4-BE49-F238E27FC236}">
                <a16:creationId xmlns:a16="http://schemas.microsoft.com/office/drawing/2014/main" id="{6E3A39D4-3FAC-48C7-9044-A5699D2FC8BE}"/>
              </a:ext>
            </a:extLst>
          </p:cNvPr>
          <p:cNvSpPr txBox="1"/>
          <p:nvPr/>
        </p:nvSpPr>
        <p:spPr>
          <a:xfrm>
            <a:off x="7205734" y="576779"/>
            <a:ext cx="1338828" cy="369332"/>
          </a:xfrm>
          <a:prstGeom prst="rect">
            <a:avLst/>
          </a:prstGeom>
          <a:noFill/>
        </p:spPr>
        <p:txBody>
          <a:bodyPr wrap="none" rtlCol="0">
            <a:spAutoFit/>
          </a:bodyPr>
          <a:lstStyle/>
          <a:p>
            <a:r>
              <a:rPr lang="ja-JP" altLang="en-US" dirty="0"/>
              <a:t>心血管障害</a:t>
            </a:r>
            <a:endParaRPr kumimoji="1" lang="ja-JP" altLang="en-US" dirty="0"/>
          </a:p>
        </p:txBody>
      </p:sp>
      <p:pic>
        <p:nvPicPr>
          <p:cNvPr id="17" name="図 16">
            <a:extLst>
              <a:ext uri="{FF2B5EF4-FFF2-40B4-BE49-F238E27FC236}">
                <a16:creationId xmlns:a16="http://schemas.microsoft.com/office/drawing/2014/main" id="{DFD8AEC8-FCB5-441A-A0AA-18552CB57984}"/>
              </a:ext>
            </a:extLst>
          </p:cNvPr>
          <p:cNvPicPr>
            <a:picLocks noChangeAspect="1"/>
          </p:cNvPicPr>
          <p:nvPr/>
        </p:nvPicPr>
        <p:blipFill>
          <a:blip r:embed="rId5"/>
          <a:stretch>
            <a:fillRect/>
          </a:stretch>
        </p:blipFill>
        <p:spPr>
          <a:xfrm>
            <a:off x="367178" y="4634083"/>
            <a:ext cx="3142173" cy="1444386"/>
          </a:xfrm>
          <a:prstGeom prst="rect">
            <a:avLst/>
          </a:prstGeom>
        </p:spPr>
      </p:pic>
      <p:sp>
        <p:nvSpPr>
          <p:cNvPr id="18" name="テキスト ボックス 17">
            <a:extLst>
              <a:ext uri="{FF2B5EF4-FFF2-40B4-BE49-F238E27FC236}">
                <a16:creationId xmlns:a16="http://schemas.microsoft.com/office/drawing/2014/main" id="{B4E95FD9-3B97-4789-83BB-A1644F7442FA}"/>
              </a:ext>
            </a:extLst>
          </p:cNvPr>
          <p:cNvSpPr txBox="1"/>
          <p:nvPr/>
        </p:nvSpPr>
        <p:spPr>
          <a:xfrm>
            <a:off x="3871912" y="4872038"/>
            <a:ext cx="1878719"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AVI:</a:t>
            </a:r>
            <a:r>
              <a:rPr kumimoji="1" lang="ja-JP" altLang="en-US" b="1" dirty="0">
                <a:latin typeface="メイリオ" panose="020B0604030504040204" pitchFamily="50" charset="-128"/>
                <a:ea typeface="メイリオ" panose="020B0604030504040204" pitchFamily="50" charset="-128"/>
              </a:rPr>
              <a:t>心臓リスク</a:t>
            </a:r>
          </a:p>
        </p:txBody>
      </p:sp>
      <p:sp>
        <p:nvSpPr>
          <p:cNvPr id="20" name="テキスト ボックス 19">
            <a:extLst>
              <a:ext uri="{FF2B5EF4-FFF2-40B4-BE49-F238E27FC236}">
                <a16:creationId xmlns:a16="http://schemas.microsoft.com/office/drawing/2014/main" id="{574E8E17-1BAA-4A6E-B7F6-D7B43817E010}"/>
              </a:ext>
            </a:extLst>
          </p:cNvPr>
          <p:cNvSpPr txBox="1"/>
          <p:nvPr/>
        </p:nvSpPr>
        <p:spPr>
          <a:xfrm>
            <a:off x="3871912" y="5556825"/>
            <a:ext cx="2108269" cy="369332"/>
          </a:xfrm>
          <a:prstGeom prst="rect">
            <a:avLst/>
          </a:prstGeom>
          <a:noFill/>
        </p:spPr>
        <p:txBody>
          <a:bodyPr wrap="none" rtlCol="0">
            <a:spAutoFit/>
          </a:bodyPr>
          <a:lstStyle/>
          <a:p>
            <a:r>
              <a:rPr kumimoji="1" lang="en-US" altLang="ja-JP" b="1" dirty="0">
                <a:latin typeface="メイリオ" panose="020B0604030504040204" pitchFamily="50" charset="-128"/>
                <a:ea typeface="メイリオ" panose="020B0604030504040204" pitchFamily="50" charset="-128"/>
              </a:rPr>
              <a:t>API:</a:t>
            </a:r>
            <a:r>
              <a:rPr lang="ja-JP" altLang="en-US" b="1" dirty="0">
                <a:latin typeface="メイリオ" panose="020B0604030504040204" pitchFamily="50" charset="-128"/>
                <a:ea typeface="メイリオ" panose="020B0604030504040204" pitchFamily="50" charset="-128"/>
              </a:rPr>
              <a:t>脳血管</a:t>
            </a:r>
            <a:r>
              <a:rPr kumimoji="1" lang="ja-JP" altLang="en-US" b="1" dirty="0">
                <a:latin typeface="メイリオ" panose="020B0604030504040204" pitchFamily="50" charset="-128"/>
                <a:ea typeface="メイリオ" panose="020B0604030504040204" pitchFamily="50" charset="-128"/>
              </a:rPr>
              <a:t>リスク</a:t>
            </a:r>
          </a:p>
        </p:txBody>
      </p:sp>
      <p:sp>
        <p:nvSpPr>
          <p:cNvPr id="21" name="テキスト ボックス 20">
            <a:extLst>
              <a:ext uri="{FF2B5EF4-FFF2-40B4-BE49-F238E27FC236}">
                <a16:creationId xmlns:a16="http://schemas.microsoft.com/office/drawing/2014/main" id="{5A08640F-2BEF-41B6-8FDC-9D3426AEA4FA}"/>
              </a:ext>
            </a:extLst>
          </p:cNvPr>
          <p:cNvSpPr txBox="1"/>
          <p:nvPr/>
        </p:nvSpPr>
        <p:spPr>
          <a:xfrm>
            <a:off x="9543" y="0"/>
            <a:ext cx="9124914" cy="461665"/>
          </a:xfrm>
          <a:prstGeom prst="rect">
            <a:avLst/>
          </a:prstGeom>
          <a:noFill/>
        </p:spPr>
        <p:txBody>
          <a:bodyPr wrap="square" rtlCol="0">
            <a:spAutoFit/>
          </a:bodyPr>
          <a:lstStyle/>
          <a:p>
            <a:pPr algn="ctr"/>
            <a:r>
              <a:rPr kumimoji="1" lang="en-US" altLang="ja-JP" sz="2400" dirty="0">
                <a:latin typeface="HG丸ｺﾞｼｯｸM-PRO" panose="020F0600000000000000" pitchFamily="50" charset="-128"/>
                <a:ea typeface="HG丸ｺﾞｼｯｸM-PRO" panose="020F0600000000000000" pitchFamily="50" charset="-128"/>
              </a:rPr>
              <a:t>AVI</a:t>
            </a:r>
            <a:r>
              <a:rPr kumimoji="1" lang="ja-JP" altLang="en-US" sz="2400" dirty="0">
                <a:latin typeface="HG丸ｺﾞｼｯｸM-PRO" panose="020F0600000000000000" pitchFamily="50" charset="-128"/>
                <a:ea typeface="HG丸ｺﾞｼｯｸM-PRO" panose="020F0600000000000000" pitchFamily="50" charset="-128"/>
              </a:rPr>
              <a:t>と</a:t>
            </a:r>
            <a:r>
              <a:rPr kumimoji="1" lang="en-US" altLang="ja-JP" sz="2400" dirty="0">
                <a:latin typeface="HG丸ｺﾞｼｯｸM-PRO" panose="020F0600000000000000" pitchFamily="50" charset="-128"/>
                <a:ea typeface="HG丸ｺﾞｼｯｸM-PRO" panose="020F0600000000000000" pitchFamily="50" charset="-128"/>
              </a:rPr>
              <a:t>API</a:t>
            </a:r>
            <a:r>
              <a:rPr kumimoji="1" lang="ja-JP" altLang="en-US" sz="2400" dirty="0">
                <a:latin typeface="HG丸ｺﾞｼｯｸM-PRO" panose="020F0600000000000000" pitchFamily="50" charset="-128"/>
                <a:ea typeface="HG丸ｺﾞｼｯｸM-PRO" panose="020F0600000000000000" pitchFamily="50" charset="-128"/>
              </a:rPr>
              <a:t>による心筋梗塞、脳梗塞の血管障害リスクの評価</a:t>
            </a:r>
          </a:p>
        </p:txBody>
      </p:sp>
    </p:spTree>
    <p:extLst>
      <p:ext uri="{BB962C8B-B14F-4D97-AF65-F5344CB8AC3E}">
        <p14:creationId xmlns:p14="http://schemas.microsoft.com/office/powerpoint/2010/main" val="49374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表 21"/>
          <p:cNvGraphicFramePr>
            <a:graphicFrameLocks noGrp="1"/>
          </p:cNvGraphicFramePr>
          <p:nvPr>
            <p:extLst>
              <p:ext uri="{D42A27DB-BD31-4B8C-83A1-F6EECF244321}">
                <p14:modId xmlns:p14="http://schemas.microsoft.com/office/powerpoint/2010/main" val="341157492"/>
              </p:ext>
            </p:extLst>
          </p:nvPr>
        </p:nvGraphicFramePr>
        <p:xfrm>
          <a:off x="467544" y="1914411"/>
          <a:ext cx="8280920" cy="3874293"/>
        </p:xfrm>
        <a:graphic>
          <a:graphicData uri="http://schemas.openxmlformats.org/drawingml/2006/table">
            <a:tbl>
              <a:tblPr/>
              <a:tblGrid>
                <a:gridCol w="2070230">
                  <a:extLst>
                    <a:ext uri="{9D8B030D-6E8A-4147-A177-3AD203B41FA5}">
                      <a16:colId xmlns:a16="http://schemas.microsoft.com/office/drawing/2014/main" val="20000"/>
                    </a:ext>
                  </a:extLst>
                </a:gridCol>
                <a:gridCol w="2070230">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2070230">
                  <a:extLst>
                    <a:ext uri="{9D8B030D-6E8A-4147-A177-3AD203B41FA5}">
                      <a16:colId xmlns:a16="http://schemas.microsoft.com/office/drawing/2014/main" val="20003"/>
                    </a:ext>
                  </a:extLst>
                </a:gridCol>
              </a:tblGrid>
              <a:tr h="430477">
                <a:tc>
                  <a:txBody>
                    <a:bodyPr/>
                    <a:lstStyle/>
                    <a:p>
                      <a:pPr algn="ctr" fontAlgn="b"/>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n=22</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前</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後</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p</a:t>
                      </a:r>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値</a:t>
                      </a:r>
                    </a:p>
                  </a:txBody>
                  <a:tcPr marL="4763" marR="4763" marT="476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0477">
                <a:tc>
                  <a:txBody>
                    <a:bodyPr/>
                    <a:lstStyle/>
                    <a:p>
                      <a:pPr algn="ctr" fontAlgn="b"/>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AVI</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25.1±7.8</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24.2±6.9</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0.613</a:t>
                      </a:r>
                    </a:p>
                  </a:txBody>
                  <a:tcPr marL="4763" marR="4763" marT="4763"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30477">
                <a:tc>
                  <a:txBody>
                    <a:bodyPr/>
                    <a:lstStyle/>
                    <a:p>
                      <a:pPr algn="ctr" fontAlgn="b"/>
                      <a:r>
                        <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rPr>
                        <a:t>API</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31.2±6.4</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26.5±6.8</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&lt;0.001</a:t>
                      </a:r>
                    </a:p>
                  </a:txBody>
                  <a:tcPr marL="4763" marR="4763" marT="4763" marB="0" anchor="b">
                    <a:lnL>
                      <a:noFill/>
                    </a:lnL>
                    <a:lnR>
                      <a:noFill/>
                    </a:lnR>
                    <a:lnT>
                      <a:noFill/>
                    </a:lnT>
                    <a:lnB>
                      <a:noFill/>
                    </a:lnB>
                  </a:tcPr>
                </a:tc>
                <a:extLst>
                  <a:ext uri="{0D108BD9-81ED-4DB2-BD59-A6C34878D82A}">
                    <a16:rowId xmlns:a16="http://schemas.microsoft.com/office/drawing/2014/main" val="10002"/>
                  </a:ext>
                </a:extLst>
              </a:tr>
              <a:tr h="430477">
                <a:tc>
                  <a:txBody>
                    <a:bodyPr/>
                    <a:lstStyle/>
                    <a:p>
                      <a:pPr algn="ctr" fontAlgn="b"/>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HbA1c(%)</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8.7±1.9</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7.4±1.2</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0.015</a:t>
                      </a:r>
                    </a:p>
                  </a:txBody>
                  <a:tcPr marL="4763" marR="4763" marT="4763" marB="0" anchor="b">
                    <a:lnL>
                      <a:noFill/>
                    </a:lnL>
                    <a:lnR>
                      <a:noFill/>
                    </a:lnR>
                    <a:lnT>
                      <a:noFill/>
                    </a:lnT>
                    <a:lnB>
                      <a:noFill/>
                    </a:lnB>
                  </a:tcPr>
                </a:tc>
                <a:extLst>
                  <a:ext uri="{0D108BD9-81ED-4DB2-BD59-A6C34878D82A}">
                    <a16:rowId xmlns:a16="http://schemas.microsoft.com/office/drawing/2014/main" val="10003"/>
                  </a:ext>
                </a:extLst>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体重</a:t>
                      </a: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kg)</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69.5±23.2</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69.2±22.9</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0.189</a:t>
                      </a:r>
                    </a:p>
                  </a:txBody>
                  <a:tcPr marL="4763" marR="4763" marT="4763" marB="0" anchor="b">
                    <a:lnL>
                      <a:noFill/>
                    </a:lnL>
                    <a:lnR>
                      <a:noFill/>
                    </a:lnR>
                    <a:lnT>
                      <a:noFill/>
                    </a:lnT>
                    <a:lnB>
                      <a:noFill/>
                    </a:lnB>
                  </a:tcPr>
                </a:tc>
                <a:extLst>
                  <a:ext uri="{0D108BD9-81ED-4DB2-BD59-A6C34878D82A}">
                    <a16:rowId xmlns:a16="http://schemas.microsoft.com/office/drawing/2014/main" val="10004"/>
                  </a:ext>
                </a:extLst>
              </a:tr>
              <a:tr h="430477">
                <a:tc>
                  <a:txBody>
                    <a:bodyPr/>
                    <a:lstStyle/>
                    <a:p>
                      <a:pPr algn="ctr" fontAlgn="b"/>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BMI</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27.4±8.0</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27.4±9.0</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0.451</a:t>
                      </a:r>
                    </a:p>
                  </a:txBody>
                  <a:tcPr marL="4763" marR="4763" marT="4763" marB="0" anchor="b">
                    <a:lnL>
                      <a:noFill/>
                    </a:lnL>
                    <a:lnR>
                      <a:noFill/>
                    </a:lnR>
                    <a:lnT>
                      <a:noFill/>
                    </a:lnT>
                    <a:lnB>
                      <a:noFill/>
                    </a:lnB>
                  </a:tcPr>
                </a:tc>
                <a:extLst>
                  <a:ext uri="{0D108BD9-81ED-4DB2-BD59-A6C34878D82A}">
                    <a16:rowId xmlns:a16="http://schemas.microsoft.com/office/drawing/2014/main" val="10005"/>
                  </a:ext>
                </a:extLst>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収縮期血圧</a:t>
                      </a: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mmHg)</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139±16</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130±18</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0.006</a:t>
                      </a:r>
                    </a:p>
                  </a:txBody>
                  <a:tcPr marL="4763" marR="4763" marT="4763" marB="0" anchor="b">
                    <a:lnL>
                      <a:noFill/>
                    </a:lnL>
                    <a:lnR>
                      <a:noFill/>
                    </a:lnR>
                    <a:lnT>
                      <a:noFill/>
                    </a:lnT>
                    <a:lnB>
                      <a:noFill/>
                    </a:lnB>
                  </a:tcPr>
                </a:tc>
                <a:extLst>
                  <a:ext uri="{0D108BD9-81ED-4DB2-BD59-A6C34878D82A}">
                    <a16:rowId xmlns:a16="http://schemas.microsoft.com/office/drawing/2014/main" val="10006"/>
                  </a:ext>
                </a:extLst>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拡張期血圧</a:t>
                      </a:r>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sz="1800" b="0" i="0" u="none" strike="noStrike">
                          <a:solidFill>
                            <a:srgbClr val="000000"/>
                          </a:solidFill>
                          <a:effectLst/>
                          <a:latin typeface="ＭＳ Ｐゴシック" panose="020B0600070205080204" pitchFamily="50" charset="-128"/>
                          <a:ea typeface="ＭＳ Ｐゴシック" panose="020B0600070205080204" pitchFamily="50" charset="-128"/>
                        </a:rPr>
                        <a:t>mmHg)</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74±13</a:t>
                      </a:r>
                    </a:p>
                  </a:txBody>
                  <a:tcPr marL="4763" marR="4763" marT="4763" marB="0" anchor="b">
                    <a:lnL>
                      <a:noFill/>
                    </a:lnL>
                    <a:lnR>
                      <a:noFill/>
                    </a:lnR>
                    <a:lnT>
                      <a:noFill/>
                    </a:lnT>
                    <a:lnB>
                      <a:noFill/>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78±14</a:t>
                      </a:r>
                    </a:p>
                  </a:txBody>
                  <a:tcPr marL="4763" marR="4763" marT="4763" marB="0" anchor="b">
                    <a:lnL>
                      <a:noFill/>
                    </a:lnL>
                    <a:lnR>
                      <a:noFill/>
                    </a:lnR>
                    <a:lnT>
                      <a:noFill/>
                    </a:lnT>
                    <a:lnB>
                      <a:noFill/>
                    </a:lnB>
                  </a:tcPr>
                </a:tc>
                <a:tc>
                  <a:txBody>
                    <a:bodyPr/>
                    <a:lstStyle/>
                    <a:p>
                      <a:pPr algn="ctr" fontAlgn="b"/>
                      <a:r>
                        <a:rPr lang="en-US" altLang="ja-JP" sz="1800" b="0" i="0" u="none" strike="noStrike">
                          <a:solidFill>
                            <a:srgbClr val="000000"/>
                          </a:solidFill>
                          <a:effectLst/>
                          <a:latin typeface="ＭＳ Ｐゴシック" panose="020B0600070205080204" pitchFamily="50" charset="-128"/>
                          <a:ea typeface="ＭＳ Ｐゴシック" panose="020B0600070205080204" pitchFamily="50" charset="-128"/>
                        </a:rPr>
                        <a:t>0.263</a:t>
                      </a:r>
                    </a:p>
                  </a:txBody>
                  <a:tcPr marL="4763" marR="4763" marT="4763" marB="0" anchor="b">
                    <a:lnL>
                      <a:noFill/>
                    </a:lnL>
                    <a:lnR>
                      <a:noFill/>
                    </a:lnR>
                    <a:lnT>
                      <a:noFill/>
                    </a:lnT>
                    <a:lnB>
                      <a:noFill/>
                    </a:lnB>
                  </a:tcPr>
                </a:tc>
                <a:extLst>
                  <a:ext uri="{0D108BD9-81ED-4DB2-BD59-A6C34878D82A}">
                    <a16:rowId xmlns:a16="http://schemas.microsoft.com/office/drawing/2014/main" val="10007"/>
                  </a:ext>
                </a:extLst>
              </a:tr>
              <a:tr h="430477">
                <a:tc>
                  <a:txBody>
                    <a:bodyPr/>
                    <a:lstStyle/>
                    <a:p>
                      <a:pPr algn="ctr" fontAlgn="b"/>
                      <a:r>
                        <a:rPr lang="ja-JP" altLang="en-US" sz="1800" b="0" i="0" u="none" strike="noStrike">
                          <a:solidFill>
                            <a:srgbClr val="000000"/>
                          </a:solidFill>
                          <a:effectLst/>
                          <a:latin typeface="ＭＳ Ｐゴシック" panose="020B0600070205080204" pitchFamily="50" charset="-128"/>
                          <a:ea typeface="ＭＳ Ｐゴシック" panose="020B0600070205080204" pitchFamily="50" charset="-128"/>
                        </a:rPr>
                        <a:t>脈拍</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76±16</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83±17</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altLang="ja-JP" sz="1800" b="0" i="0" u="none" strike="noStrike" dirty="0">
                          <a:solidFill>
                            <a:srgbClr val="000000"/>
                          </a:solidFill>
                          <a:effectLst/>
                          <a:latin typeface="ＭＳ Ｐゴシック" panose="020B0600070205080204" pitchFamily="50" charset="-128"/>
                          <a:ea typeface="ＭＳ Ｐゴシック" panose="020B0600070205080204" pitchFamily="50" charset="-128"/>
                        </a:rPr>
                        <a:t>0.085</a:t>
                      </a:r>
                    </a:p>
                  </a:txBody>
                  <a:tcPr marL="4763" marR="4763" marT="476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テキスト ボックス 4">
            <a:extLst>
              <a:ext uri="{FF2B5EF4-FFF2-40B4-BE49-F238E27FC236}">
                <a16:creationId xmlns:a16="http://schemas.microsoft.com/office/drawing/2014/main" id="{83228FAC-7F68-4CF4-9B79-574B50A9BA4D}"/>
              </a:ext>
            </a:extLst>
          </p:cNvPr>
          <p:cNvSpPr txBox="1"/>
          <p:nvPr/>
        </p:nvSpPr>
        <p:spPr>
          <a:xfrm>
            <a:off x="0" y="5868278"/>
            <a:ext cx="9144000" cy="923330"/>
          </a:xfrm>
          <a:prstGeom prst="rect">
            <a:avLst/>
          </a:prstGeom>
          <a:noFill/>
        </p:spPr>
        <p:txBody>
          <a:bodyPr wrap="square">
            <a:spAutoFit/>
          </a:bodyPr>
          <a:lstStyle/>
          <a:p>
            <a:r>
              <a:rPr lang="ja-JP" altLang="en-US" dirty="0"/>
              <a:t>大竹啓之、的場玲恵、坂下杏奈、山崎悠理子、梅原敏弘、皆川真哉、松田昌文: ２型糖尿病におけるデュラグルチド投与前後の臨床管理指標と血管指標(AVI，API)の検討 糖尿病 </a:t>
            </a:r>
            <a:r>
              <a:rPr lang="en-US" altLang="ja-JP" dirty="0"/>
              <a:t>62</a:t>
            </a:r>
            <a:r>
              <a:rPr lang="ja-JP" altLang="en-US" dirty="0"/>
              <a:t>巻 </a:t>
            </a:r>
            <a:r>
              <a:rPr kumimoji="1" lang="en-US" altLang="ja-JP" sz="1800" b="0" i="0" u="none" strike="noStrike" kern="1200" cap="none" spc="-1" normalizeH="0" baseline="0" noProof="0" dirty="0">
                <a:ln>
                  <a:noFill/>
                </a:ln>
                <a:solidFill>
                  <a:srgbClr val="001965"/>
                </a:solidFill>
                <a:effectLst/>
                <a:uLnTx/>
                <a:uFillTx/>
                <a:latin typeface="Verdana"/>
              </a:rPr>
              <a:t>Suppl</a:t>
            </a:r>
            <a:r>
              <a:rPr kumimoji="1" lang="ja-JP" altLang="en-US" sz="1800" b="0" i="0" u="none" strike="noStrike" kern="1200" cap="none" spc="-1" normalizeH="0" baseline="0" noProof="0" dirty="0">
                <a:ln>
                  <a:noFill/>
                </a:ln>
                <a:solidFill>
                  <a:srgbClr val="001965"/>
                </a:solidFill>
                <a:effectLst/>
                <a:uLnTx/>
                <a:uFillTx/>
                <a:latin typeface="Verdana"/>
              </a:rPr>
              <a:t>号 </a:t>
            </a:r>
            <a:r>
              <a:rPr kumimoji="1" lang="en-US" altLang="ja-JP" sz="1800" b="0" i="0" u="none" strike="noStrike" kern="1200" cap="none" spc="-1" normalizeH="0" baseline="0" noProof="0" dirty="0">
                <a:ln>
                  <a:noFill/>
                </a:ln>
                <a:solidFill>
                  <a:srgbClr val="001965"/>
                </a:solidFill>
                <a:effectLst/>
                <a:uLnTx/>
                <a:uFillTx/>
                <a:latin typeface="Verdana"/>
              </a:rPr>
              <a:t>S-255, 2019.</a:t>
            </a:r>
            <a:endParaRPr lang="ja-JP" altLang="en-US" dirty="0"/>
          </a:p>
        </p:txBody>
      </p:sp>
      <p:sp>
        <p:nvSpPr>
          <p:cNvPr id="7" name="テキスト ボックス 6">
            <a:extLst>
              <a:ext uri="{FF2B5EF4-FFF2-40B4-BE49-F238E27FC236}">
                <a16:creationId xmlns:a16="http://schemas.microsoft.com/office/drawing/2014/main" id="{56E82F69-07E2-478E-A6A5-698AF3279B18}"/>
              </a:ext>
            </a:extLst>
          </p:cNvPr>
          <p:cNvSpPr txBox="1"/>
          <p:nvPr/>
        </p:nvSpPr>
        <p:spPr>
          <a:xfrm>
            <a:off x="142876" y="0"/>
            <a:ext cx="9001124" cy="923330"/>
          </a:xfrm>
          <a:prstGeom prst="rect">
            <a:avLst/>
          </a:prstGeom>
          <a:noFill/>
        </p:spPr>
        <p:txBody>
          <a:bodyPr wrap="square">
            <a:spAutoFit/>
          </a:bodyPr>
          <a:lstStyle/>
          <a:p>
            <a:r>
              <a:rPr lang="en-US" altLang="ja-JP" sz="1800" b="1" dirty="0" err="1"/>
              <a:t>Pasesa</a:t>
            </a:r>
            <a:r>
              <a:rPr lang="en-US" altLang="ja-JP" sz="1800" b="1" baseline="30000" dirty="0"/>
              <a:t>®</a:t>
            </a:r>
            <a:r>
              <a:rPr lang="en-US" altLang="ja-JP" sz="1800" b="1" dirty="0"/>
              <a:t>(Prevent Arterial Sclerosis and Enjoy Successful Aging</a:t>
            </a:r>
            <a:r>
              <a:rPr lang="ja-JP" altLang="ja-JP" sz="1800" b="1" dirty="0"/>
              <a:t>，開発：産業技術総合研究所、理化学研究所：特定保守管理医療機器 医療機器承認番号</a:t>
            </a:r>
            <a:r>
              <a:rPr lang="en-US" altLang="ja-JP" sz="1800" b="1" dirty="0"/>
              <a:t> 22300BZX00424000) </a:t>
            </a:r>
            <a:r>
              <a:rPr lang="ja-JP" altLang="en-US" sz="1800" b="1" dirty="0"/>
              <a:t>による</a:t>
            </a:r>
            <a:r>
              <a:rPr lang="en-US" altLang="ja-JP" sz="1800" b="1" dirty="0"/>
              <a:t>AVI,API</a:t>
            </a:r>
            <a:r>
              <a:rPr lang="ja-JP" altLang="en-US" sz="1800" b="1" dirty="0"/>
              <a:t>測定</a:t>
            </a:r>
            <a:endParaRPr lang="ja-JP" altLang="en-US" dirty="0"/>
          </a:p>
        </p:txBody>
      </p:sp>
      <p:sp>
        <p:nvSpPr>
          <p:cNvPr id="9" name="テキスト ボックス 8">
            <a:extLst>
              <a:ext uri="{FF2B5EF4-FFF2-40B4-BE49-F238E27FC236}">
                <a16:creationId xmlns:a16="http://schemas.microsoft.com/office/drawing/2014/main" id="{A40B0948-A11F-47DB-9E1B-1264EE712A28}"/>
              </a:ext>
            </a:extLst>
          </p:cNvPr>
          <p:cNvSpPr txBox="1"/>
          <p:nvPr/>
        </p:nvSpPr>
        <p:spPr>
          <a:xfrm>
            <a:off x="142876" y="923330"/>
            <a:ext cx="9001124" cy="923330"/>
          </a:xfrm>
          <a:prstGeom prst="rect">
            <a:avLst/>
          </a:prstGeom>
          <a:noFill/>
        </p:spPr>
        <p:txBody>
          <a:bodyPr wrap="square">
            <a:spAutoFit/>
          </a:bodyPr>
          <a:lstStyle/>
          <a:p>
            <a:r>
              <a:rPr lang="en-US" altLang="ja-JP" sz="1800" b="1" dirty="0">
                <a:latin typeface="+mn-ea"/>
              </a:rPr>
              <a:t>2</a:t>
            </a:r>
            <a:r>
              <a:rPr lang="ja-JP" altLang="ja-JP" sz="1800" b="1" dirty="0">
                <a:latin typeface="+mn-ea"/>
              </a:rPr>
              <a:t>型糖尿病患者において</a:t>
            </a:r>
            <a:r>
              <a:rPr lang="en-US" altLang="ja-JP" sz="1800" b="1" dirty="0">
                <a:latin typeface="+mn-ea"/>
              </a:rPr>
              <a:t>GLP-1</a:t>
            </a:r>
            <a:r>
              <a:rPr lang="ja-JP" altLang="en-US" sz="1800" b="1" dirty="0">
                <a:latin typeface="+mn-ea"/>
              </a:rPr>
              <a:t>作動薬</a:t>
            </a:r>
            <a:r>
              <a:rPr lang="en-US" altLang="ja-JP" sz="1800" b="1" dirty="0">
                <a:latin typeface="+mn-ea"/>
              </a:rPr>
              <a:t>(</a:t>
            </a:r>
            <a:r>
              <a:rPr lang="ja-JP" altLang="en-US" sz="1800" b="1" dirty="0">
                <a:latin typeface="+mn-ea"/>
              </a:rPr>
              <a:t>デュラグルチド</a:t>
            </a:r>
            <a:r>
              <a:rPr lang="en-US" altLang="ja-JP" sz="1800" b="1" dirty="0">
                <a:latin typeface="+mn-ea"/>
              </a:rPr>
              <a:t>)</a:t>
            </a:r>
            <a:r>
              <a:rPr lang="ja-JP" altLang="en-US" sz="1800" b="1" dirty="0">
                <a:latin typeface="+mn-ea"/>
              </a:rPr>
              <a:t>投与前後で</a:t>
            </a:r>
            <a:r>
              <a:rPr lang="ja-JP" altLang="ja-JP" sz="1800" b="1" dirty="0">
                <a:latin typeface="+mn-ea"/>
              </a:rPr>
              <a:t>動脈硬化の指標である</a:t>
            </a:r>
            <a:r>
              <a:rPr lang="en-US" altLang="ja-JP" sz="1800" b="1" dirty="0">
                <a:latin typeface="+mn-ea"/>
              </a:rPr>
              <a:t>AVI</a:t>
            </a:r>
            <a:r>
              <a:rPr lang="ja-JP" altLang="ja-JP" sz="1800" b="1" dirty="0">
                <a:latin typeface="+mn-ea"/>
              </a:rPr>
              <a:t>（</a:t>
            </a:r>
            <a:r>
              <a:rPr lang="en-US" altLang="ja-JP" sz="1800" b="1" dirty="0">
                <a:latin typeface="+mn-ea"/>
              </a:rPr>
              <a:t>Arterial Velocity pulse Index</a:t>
            </a:r>
            <a:r>
              <a:rPr lang="ja-JP" altLang="ja-JP" sz="1800" b="1" dirty="0">
                <a:latin typeface="+mn-ea"/>
              </a:rPr>
              <a:t>）と</a:t>
            </a:r>
            <a:r>
              <a:rPr lang="en-US" altLang="ja-JP" sz="1800" b="1" dirty="0">
                <a:latin typeface="+mn-ea"/>
              </a:rPr>
              <a:t>API</a:t>
            </a:r>
            <a:r>
              <a:rPr lang="ja-JP" altLang="ja-JP" sz="1800" b="1" dirty="0">
                <a:latin typeface="+mn-ea"/>
              </a:rPr>
              <a:t>（</a:t>
            </a:r>
            <a:r>
              <a:rPr lang="en-US" altLang="ja-JP" sz="1800" b="1" dirty="0">
                <a:latin typeface="+mn-ea"/>
              </a:rPr>
              <a:t>Arterial Pressure volume Index)</a:t>
            </a:r>
            <a:r>
              <a:rPr lang="ja-JP" altLang="ja-JP" sz="1800" b="1" dirty="0">
                <a:latin typeface="+mn-ea"/>
              </a:rPr>
              <a:t>の変化について比較検討した。</a:t>
            </a:r>
            <a:endParaRPr lang="ja-JP" altLang="en-US" dirty="0"/>
          </a:p>
        </p:txBody>
      </p:sp>
    </p:spTree>
    <p:extLst>
      <p:ext uri="{BB962C8B-B14F-4D97-AF65-F5344CB8AC3E}">
        <p14:creationId xmlns:p14="http://schemas.microsoft.com/office/powerpoint/2010/main" val="5931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グラフ 24"/>
          <p:cNvGraphicFramePr>
            <a:graphicFrameLocks/>
          </p:cNvGraphicFramePr>
          <p:nvPr/>
        </p:nvGraphicFramePr>
        <p:xfrm>
          <a:off x="4779369" y="1333110"/>
          <a:ext cx="3612358" cy="4639765"/>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p:nvPr/>
        </p:nvSpPr>
        <p:spPr>
          <a:xfrm>
            <a:off x="2687556" y="1331476"/>
            <a:ext cx="417102" cy="369332"/>
          </a:xfrm>
          <a:prstGeom prst="rect">
            <a:avLst/>
          </a:prstGeom>
        </p:spPr>
        <p:txBody>
          <a:bodyPr wrap="none">
            <a:spAutoFit/>
          </a:bodyPr>
          <a:lstStyle/>
          <a:p>
            <a:r>
              <a:rPr lang="en-US" altLang="ja-JP" b="1" dirty="0"/>
              <a:t>※</a:t>
            </a:r>
            <a:endParaRPr lang="ja-JP" altLang="en-US" dirty="0"/>
          </a:p>
        </p:txBody>
      </p:sp>
      <p:sp>
        <p:nvSpPr>
          <p:cNvPr id="20" name="テキスト ボックス 19"/>
          <p:cNvSpPr txBox="1"/>
          <p:nvPr/>
        </p:nvSpPr>
        <p:spPr>
          <a:xfrm>
            <a:off x="1500808"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21" name="テキスト ボックス 20"/>
          <p:cNvSpPr txBox="1"/>
          <p:nvPr/>
        </p:nvSpPr>
        <p:spPr>
          <a:xfrm>
            <a:off x="2687556"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pSp>
        <p:nvGrpSpPr>
          <p:cNvPr id="3" name="グループ化 2"/>
          <p:cNvGrpSpPr/>
          <p:nvPr/>
        </p:nvGrpSpPr>
        <p:grpSpPr>
          <a:xfrm>
            <a:off x="1841047" y="1772816"/>
            <a:ext cx="1506817" cy="288032"/>
            <a:chOff x="1841047" y="411458"/>
            <a:chExt cx="1506817" cy="288032"/>
          </a:xfrm>
        </p:grpSpPr>
        <p:cxnSp>
          <p:nvCxnSpPr>
            <p:cNvPr id="4" name="直線コネクタ 3"/>
            <p:cNvCxnSpPr/>
            <p:nvPr/>
          </p:nvCxnSpPr>
          <p:spPr>
            <a:xfrm>
              <a:off x="1841047" y="411458"/>
              <a:ext cx="15068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1841047" y="411458"/>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347864" y="419541"/>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p:cNvSpPr txBox="1"/>
          <p:nvPr/>
        </p:nvSpPr>
        <p:spPr>
          <a:xfrm>
            <a:off x="5796136"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8" name="テキスト ボックス 47"/>
          <p:cNvSpPr txBox="1"/>
          <p:nvPr/>
        </p:nvSpPr>
        <p:spPr>
          <a:xfrm>
            <a:off x="6804248"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55" name="正方形/長方形 54"/>
          <p:cNvSpPr/>
          <p:nvPr/>
        </p:nvSpPr>
        <p:spPr>
          <a:xfrm>
            <a:off x="2084421" y="4742092"/>
            <a:ext cx="1590756" cy="276999"/>
          </a:xfrm>
          <a:prstGeom prst="rect">
            <a:avLst/>
          </a:prstGeom>
        </p:spPr>
        <p:txBody>
          <a:bodyPr wrap="none">
            <a:spAutoFit/>
          </a:bodyPr>
          <a:lstStyle/>
          <a:p>
            <a:r>
              <a:rPr lang="en-US" altLang="ja-JP" sz="1200" b="1" dirty="0"/>
              <a:t>paired </a:t>
            </a:r>
            <a:r>
              <a:rPr lang="en-US" altLang="ja-JP" sz="1200" b="1" i="1" dirty="0"/>
              <a:t>t</a:t>
            </a:r>
            <a:r>
              <a:rPr lang="en-US" altLang="ja-JP" sz="1200" b="1" dirty="0"/>
              <a:t>-test vs before</a:t>
            </a:r>
            <a:endParaRPr lang="ja-JP" altLang="en-US" sz="1200" b="1" dirty="0"/>
          </a:p>
        </p:txBody>
      </p:sp>
      <p:sp>
        <p:nvSpPr>
          <p:cNvPr id="57" name="テキスト ボックス 56"/>
          <p:cNvSpPr txBox="1"/>
          <p:nvPr/>
        </p:nvSpPr>
        <p:spPr>
          <a:xfrm>
            <a:off x="3385551" y="1321313"/>
            <a:ext cx="615874" cy="276999"/>
          </a:xfrm>
          <a:prstGeom prst="rect">
            <a:avLst/>
          </a:prstGeom>
          <a:noFill/>
        </p:spPr>
        <p:txBody>
          <a:bodyPr wrap="none" rtlCol="0">
            <a:spAutoFit/>
          </a:bodyPr>
          <a:lstStyle/>
          <a:p>
            <a:r>
              <a:rPr kumimoji="1" lang="en-US" altLang="ja-JP" sz="1200" b="1" dirty="0"/>
              <a:t>P&lt;0.05</a:t>
            </a:r>
            <a:endParaRPr kumimoji="1" lang="ja-JP" altLang="en-US" sz="1200" b="1" dirty="0"/>
          </a:p>
        </p:txBody>
      </p:sp>
      <p:sp>
        <p:nvSpPr>
          <p:cNvPr id="58" name="正方形/長方形 57"/>
          <p:cNvSpPr/>
          <p:nvPr/>
        </p:nvSpPr>
        <p:spPr>
          <a:xfrm>
            <a:off x="3116958" y="1321312"/>
            <a:ext cx="338554" cy="276999"/>
          </a:xfrm>
          <a:prstGeom prst="rect">
            <a:avLst/>
          </a:prstGeom>
        </p:spPr>
        <p:txBody>
          <a:bodyPr wrap="none">
            <a:spAutoFit/>
          </a:bodyPr>
          <a:lstStyle/>
          <a:p>
            <a:r>
              <a:rPr lang="en-US" altLang="ja-JP" sz="1200" b="1" dirty="0"/>
              <a:t>※</a:t>
            </a:r>
            <a:endParaRPr lang="ja-JP" altLang="en-US" sz="1200" b="1" dirty="0"/>
          </a:p>
        </p:txBody>
      </p:sp>
      <p:graphicFrame>
        <p:nvGraphicFramePr>
          <p:cNvPr id="24" name="グラフ 23"/>
          <p:cNvGraphicFramePr>
            <a:graphicFrameLocks/>
          </p:cNvGraphicFramePr>
          <p:nvPr/>
        </p:nvGraphicFramePr>
        <p:xfrm>
          <a:off x="562845" y="1321662"/>
          <a:ext cx="3659981" cy="4651213"/>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27"/>
          <p:cNvSpPr txBox="1"/>
          <p:nvPr/>
        </p:nvSpPr>
        <p:spPr>
          <a:xfrm>
            <a:off x="539552" y="1052736"/>
            <a:ext cx="492443" cy="276999"/>
          </a:xfrm>
          <a:prstGeom prst="rect">
            <a:avLst/>
          </a:prstGeom>
          <a:noFill/>
        </p:spPr>
        <p:txBody>
          <a:bodyPr wrap="none" rtlCol="0">
            <a:spAutoFit/>
          </a:bodyPr>
          <a:lstStyle/>
          <a:p>
            <a:r>
              <a:rPr kumimoji="1" lang="ja-JP" altLang="en-US" sz="1200" b="1" dirty="0"/>
              <a:t>（％）</a:t>
            </a:r>
          </a:p>
        </p:txBody>
      </p:sp>
      <p:sp>
        <p:nvSpPr>
          <p:cNvPr id="29" name="テキスト ボックス 28"/>
          <p:cNvSpPr txBox="1"/>
          <p:nvPr/>
        </p:nvSpPr>
        <p:spPr>
          <a:xfrm>
            <a:off x="4788024" y="980728"/>
            <a:ext cx="519694" cy="276999"/>
          </a:xfrm>
          <a:prstGeom prst="rect">
            <a:avLst/>
          </a:prstGeom>
          <a:noFill/>
        </p:spPr>
        <p:txBody>
          <a:bodyPr wrap="none" rtlCol="0">
            <a:spAutoFit/>
          </a:bodyPr>
          <a:lstStyle/>
          <a:p>
            <a:r>
              <a:rPr kumimoji="1" lang="ja-JP" altLang="en-US" sz="1200" b="1" dirty="0">
                <a:cs typeface="Times New Roman" panose="02020603050405020304" pitchFamily="18" charset="0"/>
              </a:rPr>
              <a:t>（ｋｇ）</a:t>
            </a:r>
          </a:p>
        </p:txBody>
      </p:sp>
      <p:sp>
        <p:nvSpPr>
          <p:cNvPr id="30" name="テキスト ボックス 29"/>
          <p:cNvSpPr txBox="1"/>
          <p:nvPr/>
        </p:nvSpPr>
        <p:spPr>
          <a:xfrm>
            <a:off x="1965172" y="283295"/>
            <a:ext cx="1705916" cy="769441"/>
          </a:xfrm>
          <a:prstGeom prst="rect">
            <a:avLst/>
          </a:prstGeom>
          <a:noFill/>
        </p:spPr>
        <p:txBody>
          <a:bodyPr wrap="none" rtlCol="0">
            <a:spAutoFit/>
          </a:bodyPr>
          <a:lstStyle/>
          <a:p>
            <a:r>
              <a:rPr lang="en-US" altLang="ja-JP" sz="4400" b="1" dirty="0"/>
              <a:t>HbA1c</a:t>
            </a:r>
            <a:endParaRPr kumimoji="1" lang="ja-JP" altLang="en-US" sz="4400" b="1" dirty="0"/>
          </a:p>
        </p:txBody>
      </p:sp>
      <p:sp>
        <p:nvSpPr>
          <p:cNvPr id="31" name="テキスト ボックス 30"/>
          <p:cNvSpPr txBox="1"/>
          <p:nvPr/>
        </p:nvSpPr>
        <p:spPr>
          <a:xfrm>
            <a:off x="5991918" y="283295"/>
            <a:ext cx="1316386" cy="769441"/>
          </a:xfrm>
          <a:prstGeom prst="rect">
            <a:avLst/>
          </a:prstGeom>
          <a:noFill/>
        </p:spPr>
        <p:txBody>
          <a:bodyPr wrap="none" rtlCol="0">
            <a:spAutoFit/>
          </a:bodyPr>
          <a:lstStyle/>
          <a:p>
            <a:r>
              <a:rPr lang="ja-JP" altLang="en-US" sz="4400" b="1" dirty="0"/>
              <a:t>体重</a:t>
            </a:r>
            <a:endParaRPr kumimoji="1" lang="ja-JP" altLang="en-US" sz="4400" b="1" dirty="0"/>
          </a:p>
        </p:txBody>
      </p:sp>
      <p:sp>
        <p:nvSpPr>
          <p:cNvPr id="5" name="テキスト ボックス 4">
            <a:extLst>
              <a:ext uri="{FF2B5EF4-FFF2-40B4-BE49-F238E27FC236}">
                <a16:creationId xmlns:a16="http://schemas.microsoft.com/office/drawing/2014/main" id="{25F1AC42-5516-4EE9-A1B1-4E716CF5654E}"/>
              </a:ext>
            </a:extLst>
          </p:cNvPr>
          <p:cNvSpPr txBox="1"/>
          <p:nvPr/>
        </p:nvSpPr>
        <p:spPr>
          <a:xfrm>
            <a:off x="0" y="6307100"/>
            <a:ext cx="9144000" cy="523220"/>
          </a:xfrm>
          <a:prstGeom prst="rect">
            <a:avLst/>
          </a:prstGeom>
          <a:noFill/>
        </p:spPr>
        <p:txBody>
          <a:bodyPr wrap="square">
            <a:spAutoFit/>
          </a:bodyPr>
          <a:lstStyle/>
          <a:p>
            <a:r>
              <a:rPr lang="ja-JP" altLang="en-US" sz="1400" dirty="0"/>
              <a:t>大竹啓之、的場玲恵、坂下杏奈、山崎悠理子、梅原敏弘、皆川真哉、松田昌文</a:t>
            </a:r>
            <a:r>
              <a:rPr lang="en-US" altLang="ja-JP" sz="1400" dirty="0"/>
              <a:t>: </a:t>
            </a:r>
            <a:r>
              <a:rPr lang="ja-JP" altLang="en-US" sz="1400" dirty="0"/>
              <a:t>２型糖尿病におけるデュラグルチド投与前後の臨床管理指標と血管指標</a:t>
            </a:r>
            <a:r>
              <a:rPr lang="en-US" altLang="ja-JP" sz="1400" dirty="0"/>
              <a:t>(AVI</a:t>
            </a:r>
            <a:r>
              <a:rPr lang="ja-JP" altLang="en-US" sz="1400" dirty="0"/>
              <a:t>，</a:t>
            </a:r>
            <a:r>
              <a:rPr lang="en-US" altLang="ja-JP" sz="1400" dirty="0"/>
              <a:t>API)</a:t>
            </a:r>
            <a:r>
              <a:rPr lang="ja-JP" altLang="en-US" sz="1400" dirty="0"/>
              <a:t>の検討 糖尿病 </a:t>
            </a:r>
            <a:r>
              <a:rPr lang="en-US" altLang="ja-JP" sz="1400" dirty="0"/>
              <a:t>62</a:t>
            </a:r>
            <a:r>
              <a:rPr lang="ja-JP" altLang="en-US" sz="1400" dirty="0"/>
              <a:t>巻 </a:t>
            </a:r>
            <a:r>
              <a:rPr lang="en-US" altLang="ja-JP" sz="1400" dirty="0"/>
              <a:t>Suppl</a:t>
            </a:r>
            <a:r>
              <a:rPr lang="ja-JP" altLang="en-US" sz="1400" dirty="0"/>
              <a:t>号 </a:t>
            </a:r>
            <a:r>
              <a:rPr lang="en-US" altLang="ja-JP" sz="1400" dirty="0"/>
              <a:t>S-255, 2019.</a:t>
            </a:r>
          </a:p>
        </p:txBody>
      </p:sp>
    </p:spTree>
    <p:extLst>
      <p:ext uri="{BB962C8B-B14F-4D97-AF65-F5344CB8AC3E}">
        <p14:creationId xmlns:p14="http://schemas.microsoft.com/office/powerpoint/2010/main" val="146269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グラフ 25"/>
          <p:cNvGraphicFramePr>
            <a:graphicFrameLocks/>
          </p:cNvGraphicFramePr>
          <p:nvPr/>
        </p:nvGraphicFramePr>
        <p:xfrm>
          <a:off x="4774607" y="1124744"/>
          <a:ext cx="3621881" cy="5050565"/>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p:cNvSpPr txBox="1"/>
          <p:nvPr/>
        </p:nvSpPr>
        <p:spPr>
          <a:xfrm>
            <a:off x="1500808"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21" name="テキスト ボックス 20"/>
          <p:cNvSpPr txBox="1"/>
          <p:nvPr/>
        </p:nvSpPr>
        <p:spPr>
          <a:xfrm>
            <a:off x="2687556"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sp>
        <p:nvSpPr>
          <p:cNvPr id="47" name="テキスト ボックス 46"/>
          <p:cNvSpPr txBox="1"/>
          <p:nvPr/>
        </p:nvSpPr>
        <p:spPr>
          <a:xfrm>
            <a:off x="5796136" y="5704537"/>
            <a:ext cx="442750" cy="400110"/>
          </a:xfrm>
          <a:prstGeom prst="rect">
            <a:avLst/>
          </a:prstGeom>
          <a:solidFill>
            <a:schemeClr val="bg1"/>
          </a:solidFill>
        </p:spPr>
        <p:txBody>
          <a:bodyPr wrap="none" rtlCol="0">
            <a:spAutoFit/>
          </a:bodyPr>
          <a:lstStyle/>
          <a:p>
            <a:r>
              <a:rPr lang="ja-JP" altLang="en-US" sz="2000" b="1" dirty="0"/>
              <a:t>前</a:t>
            </a:r>
            <a:endParaRPr kumimoji="1" lang="ja-JP" altLang="en-US" sz="2000" b="1" dirty="0"/>
          </a:p>
        </p:txBody>
      </p:sp>
      <p:sp>
        <p:nvSpPr>
          <p:cNvPr id="48" name="テキスト ボックス 47"/>
          <p:cNvSpPr txBox="1"/>
          <p:nvPr/>
        </p:nvSpPr>
        <p:spPr>
          <a:xfrm>
            <a:off x="6804248" y="5704537"/>
            <a:ext cx="1031051" cy="400110"/>
          </a:xfrm>
          <a:prstGeom prst="rect">
            <a:avLst/>
          </a:prstGeom>
          <a:solidFill>
            <a:schemeClr val="bg1"/>
          </a:solidFill>
        </p:spPr>
        <p:txBody>
          <a:bodyPr wrap="none" rtlCol="0">
            <a:spAutoFit/>
          </a:bodyPr>
          <a:lstStyle/>
          <a:p>
            <a:r>
              <a:rPr lang="en-US" altLang="ja-JP" sz="2000" b="1" dirty="0"/>
              <a:t>1</a:t>
            </a:r>
            <a:r>
              <a:rPr lang="ja-JP" altLang="en-US" sz="2000" b="1" dirty="0"/>
              <a:t>ヶ月後</a:t>
            </a:r>
          </a:p>
        </p:txBody>
      </p:sp>
      <p:grpSp>
        <p:nvGrpSpPr>
          <p:cNvPr id="5" name="グループ化 4"/>
          <p:cNvGrpSpPr/>
          <p:nvPr/>
        </p:nvGrpSpPr>
        <p:grpSpPr>
          <a:xfrm>
            <a:off x="6012160" y="1412776"/>
            <a:ext cx="1584176" cy="288032"/>
            <a:chOff x="5940152" y="332656"/>
            <a:chExt cx="1584176" cy="288032"/>
          </a:xfrm>
        </p:grpSpPr>
        <p:cxnSp>
          <p:nvCxnSpPr>
            <p:cNvPr id="52" name="直線コネクタ 51"/>
            <p:cNvCxnSpPr/>
            <p:nvPr/>
          </p:nvCxnSpPr>
          <p:spPr>
            <a:xfrm>
              <a:off x="5940152" y="332656"/>
              <a:ext cx="1584176" cy="80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940152" y="332656"/>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524328" y="340739"/>
              <a:ext cx="0" cy="2799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正方形/長方形 50"/>
          <p:cNvSpPr/>
          <p:nvPr/>
        </p:nvSpPr>
        <p:spPr>
          <a:xfrm>
            <a:off x="7524328" y="1025774"/>
            <a:ext cx="417102" cy="369332"/>
          </a:xfrm>
          <a:prstGeom prst="rect">
            <a:avLst/>
          </a:prstGeom>
        </p:spPr>
        <p:txBody>
          <a:bodyPr wrap="none">
            <a:spAutoFit/>
          </a:bodyPr>
          <a:lstStyle/>
          <a:p>
            <a:r>
              <a:rPr lang="en-US" altLang="ja-JP" b="1" dirty="0"/>
              <a:t>※</a:t>
            </a:r>
            <a:endParaRPr lang="ja-JP" altLang="en-US" dirty="0"/>
          </a:p>
        </p:txBody>
      </p:sp>
      <p:sp>
        <p:nvSpPr>
          <p:cNvPr id="55" name="正方形/長方形 54"/>
          <p:cNvSpPr/>
          <p:nvPr/>
        </p:nvSpPr>
        <p:spPr>
          <a:xfrm>
            <a:off x="6524395" y="4389372"/>
            <a:ext cx="1590756" cy="276999"/>
          </a:xfrm>
          <a:prstGeom prst="rect">
            <a:avLst/>
          </a:prstGeom>
        </p:spPr>
        <p:txBody>
          <a:bodyPr wrap="none">
            <a:spAutoFit/>
          </a:bodyPr>
          <a:lstStyle/>
          <a:p>
            <a:r>
              <a:rPr lang="en-US" altLang="ja-JP" sz="1200" b="1" dirty="0"/>
              <a:t>paired </a:t>
            </a:r>
            <a:r>
              <a:rPr lang="en-US" altLang="ja-JP" sz="1200" b="1" i="1" dirty="0"/>
              <a:t>t</a:t>
            </a:r>
            <a:r>
              <a:rPr lang="en-US" altLang="ja-JP" sz="1200" b="1" dirty="0"/>
              <a:t>-test vs before</a:t>
            </a:r>
            <a:endParaRPr lang="ja-JP" altLang="en-US" sz="1200" b="1" dirty="0"/>
          </a:p>
        </p:txBody>
      </p:sp>
      <p:sp>
        <p:nvSpPr>
          <p:cNvPr id="57" name="テキスト ボックス 56"/>
          <p:cNvSpPr txBox="1"/>
          <p:nvPr/>
        </p:nvSpPr>
        <p:spPr>
          <a:xfrm>
            <a:off x="8181784" y="1102098"/>
            <a:ext cx="615874" cy="276999"/>
          </a:xfrm>
          <a:prstGeom prst="rect">
            <a:avLst/>
          </a:prstGeom>
          <a:noFill/>
        </p:spPr>
        <p:txBody>
          <a:bodyPr wrap="none" rtlCol="0">
            <a:spAutoFit/>
          </a:bodyPr>
          <a:lstStyle/>
          <a:p>
            <a:r>
              <a:rPr kumimoji="1" lang="en-US" altLang="ja-JP" sz="1200" b="1" dirty="0"/>
              <a:t>P&lt;0.05</a:t>
            </a:r>
            <a:endParaRPr kumimoji="1" lang="ja-JP" altLang="en-US" sz="1200" b="1" dirty="0"/>
          </a:p>
        </p:txBody>
      </p:sp>
      <p:sp>
        <p:nvSpPr>
          <p:cNvPr id="58" name="正方形/長方形 57"/>
          <p:cNvSpPr/>
          <p:nvPr/>
        </p:nvSpPr>
        <p:spPr>
          <a:xfrm>
            <a:off x="7913191" y="1102097"/>
            <a:ext cx="338554" cy="276999"/>
          </a:xfrm>
          <a:prstGeom prst="rect">
            <a:avLst/>
          </a:prstGeom>
        </p:spPr>
        <p:txBody>
          <a:bodyPr wrap="none">
            <a:spAutoFit/>
          </a:bodyPr>
          <a:lstStyle/>
          <a:p>
            <a:r>
              <a:rPr lang="en-US" altLang="ja-JP" sz="1200" b="1" dirty="0"/>
              <a:t>※</a:t>
            </a:r>
            <a:endParaRPr lang="ja-JP" altLang="en-US" sz="1200" b="1" dirty="0"/>
          </a:p>
        </p:txBody>
      </p:sp>
      <p:graphicFrame>
        <p:nvGraphicFramePr>
          <p:cNvPr id="27" name="グラフ 26"/>
          <p:cNvGraphicFramePr>
            <a:graphicFrameLocks/>
          </p:cNvGraphicFramePr>
          <p:nvPr/>
        </p:nvGraphicFramePr>
        <p:xfrm>
          <a:off x="446101" y="1182809"/>
          <a:ext cx="3621882" cy="4980440"/>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27"/>
          <p:cNvSpPr txBox="1"/>
          <p:nvPr/>
        </p:nvSpPr>
        <p:spPr>
          <a:xfrm>
            <a:off x="1979712" y="332656"/>
            <a:ext cx="981294" cy="769441"/>
          </a:xfrm>
          <a:prstGeom prst="rect">
            <a:avLst/>
          </a:prstGeom>
          <a:noFill/>
        </p:spPr>
        <p:txBody>
          <a:bodyPr wrap="none" rtlCol="0">
            <a:spAutoFit/>
          </a:bodyPr>
          <a:lstStyle/>
          <a:p>
            <a:r>
              <a:rPr kumimoji="1" lang="en-US" altLang="ja-JP" sz="4400" b="1" dirty="0"/>
              <a:t>AVI</a:t>
            </a:r>
            <a:endParaRPr kumimoji="1" lang="ja-JP" altLang="en-US" sz="4400" b="1" dirty="0"/>
          </a:p>
        </p:txBody>
      </p:sp>
      <p:sp>
        <p:nvSpPr>
          <p:cNvPr id="31" name="テキスト ボックス 30"/>
          <p:cNvSpPr txBox="1"/>
          <p:nvPr/>
        </p:nvSpPr>
        <p:spPr>
          <a:xfrm>
            <a:off x="6255002" y="332656"/>
            <a:ext cx="976549" cy="769441"/>
          </a:xfrm>
          <a:prstGeom prst="rect">
            <a:avLst/>
          </a:prstGeom>
          <a:noFill/>
        </p:spPr>
        <p:txBody>
          <a:bodyPr wrap="none" rtlCol="0">
            <a:spAutoFit/>
          </a:bodyPr>
          <a:lstStyle/>
          <a:p>
            <a:r>
              <a:rPr kumimoji="1" lang="en-US" altLang="ja-JP" sz="4400" b="1" dirty="0"/>
              <a:t>API</a:t>
            </a:r>
            <a:endParaRPr kumimoji="1" lang="ja-JP" altLang="en-US" sz="4400" b="1" dirty="0"/>
          </a:p>
        </p:txBody>
      </p:sp>
      <p:sp>
        <p:nvSpPr>
          <p:cNvPr id="2" name="テキスト ボックス 1">
            <a:extLst>
              <a:ext uri="{FF2B5EF4-FFF2-40B4-BE49-F238E27FC236}">
                <a16:creationId xmlns:a16="http://schemas.microsoft.com/office/drawing/2014/main" id="{990E1ED5-0FBD-4CE4-A64D-5A9B61B18B82}"/>
              </a:ext>
            </a:extLst>
          </p:cNvPr>
          <p:cNvSpPr txBox="1"/>
          <p:nvPr/>
        </p:nvSpPr>
        <p:spPr>
          <a:xfrm>
            <a:off x="0" y="6307100"/>
            <a:ext cx="9144000" cy="523220"/>
          </a:xfrm>
          <a:prstGeom prst="rect">
            <a:avLst/>
          </a:prstGeom>
          <a:noFill/>
        </p:spPr>
        <p:txBody>
          <a:bodyPr wrap="square">
            <a:spAutoFit/>
          </a:bodyPr>
          <a:lstStyle/>
          <a:p>
            <a:r>
              <a:rPr lang="ja-JP" altLang="en-US" sz="1400" dirty="0"/>
              <a:t>大竹啓之、的場玲恵、坂下杏奈、山崎悠理子、梅原敏弘、皆川真哉、松田昌文</a:t>
            </a:r>
            <a:r>
              <a:rPr lang="en-US" altLang="ja-JP" sz="1400" dirty="0"/>
              <a:t>: </a:t>
            </a:r>
            <a:r>
              <a:rPr lang="ja-JP" altLang="en-US" sz="1400" dirty="0"/>
              <a:t>２型糖尿病におけるデュラグルチド投与前後の臨床管理指標と血管指標</a:t>
            </a:r>
            <a:r>
              <a:rPr lang="en-US" altLang="ja-JP" sz="1400" dirty="0"/>
              <a:t>(AVI</a:t>
            </a:r>
            <a:r>
              <a:rPr lang="ja-JP" altLang="en-US" sz="1400" dirty="0"/>
              <a:t>，</a:t>
            </a:r>
            <a:r>
              <a:rPr lang="en-US" altLang="ja-JP" sz="1400" dirty="0"/>
              <a:t>API)</a:t>
            </a:r>
            <a:r>
              <a:rPr lang="ja-JP" altLang="en-US" sz="1400" dirty="0"/>
              <a:t>の検討 糖尿病 </a:t>
            </a:r>
            <a:r>
              <a:rPr lang="en-US" altLang="ja-JP" sz="1400" dirty="0"/>
              <a:t>62</a:t>
            </a:r>
            <a:r>
              <a:rPr lang="ja-JP" altLang="en-US" sz="1400" dirty="0"/>
              <a:t>巻 </a:t>
            </a:r>
            <a:r>
              <a:rPr lang="en-US" altLang="ja-JP" sz="1400" dirty="0"/>
              <a:t>Suppl</a:t>
            </a:r>
            <a:r>
              <a:rPr lang="ja-JP" altLang="en-US" sz="1400" dirty="0"/>
              <a:t>号 </a:t>
            </a:r>
            <a:r>
              <a:rPr lang="en-US" altLang="ja-JP" sz="1400" dirty="0"/>
              <a:t>S-255, 2019.</a:t>
            </a:r>
          </a:p>
        </p:txBody>
      </p:sp>
    </p:spTree>
    <p:extLst>
      <p:ext uri="{BB962C8B-B14F-4D97-AF65-F5344CB8AC3E}">
        <p14:creationId xmlns:p14="http://schemas.microsoft.com/office/powerpoint/2010/main" val="319029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30636E7-4CB8-4838-A530-2386F338E631}"/>
              </a:ext>
            </a:extLst>
          </p:cNvPr>
          <p:cNvPicPr>
            <a:picLocks noChangeAspect="1"/>
          </p:cNvPicPr>
          <p:nvPr/>
        </p:nvPicPr>
        <p:blipFill>
          <a:blip r:embed="rId2"/>
          <a:stretch>
            <a:fillRect/>
          </a:stretch>
        </p:blipFill>
        <p:spPr>
          <a:xfrm>
            <a:off x="0" y="-105118"/>
            <a:ext cx="9306606" cy="6963118"/>
          </a:xfrm>
          <a:prstGeom prst="rect">
            <a:avLst/>
          </a:prstGeom>
        </p:spPr>
      </p:pic>
    </p:spTree>
    <p:extLst>
      <p:ext uri="{BB962C8B-B14F-4D97-AF65-F5344CB8AC3E}">
        <p14:creationId xmlns:p14="http://schemas.microsoft.com/office/powerpoint/2010/main" val="2611277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Liraglutide Clinical template">
  <a:themeElements>
    <a:clrScheme name="">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Liraglutide Clinical template">
  <a:themeElements>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20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Verdana &amp; MS Pゴシック">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Liraglutide Clinical template">
  <a:themeElements>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3_Liraglutide Clinical templat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rgbClr val="000000"/>
            </a:solidFill>
            <a:effectLst/>
            <a:latin typeface="Verdana" pitchFamily="34" charset="0"/>
            <a:ea typeface="ＭＳ Ｐゴシック" pitchFamily="50" charset="-128"/>
          </a:defRPr>
        </a:defPPr>
      </a:lstStyle>
    </a:lnDef>
  </a:objectDefaults>
  <a:extraClrSchemeLst>
    <a:extraClrScheme>
      <a:clrScheme name="3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4307</TotalTime>
  <Words>888</Words>
  <Application>Microsoft Office PowerPoint</Application>
  <PresentationFormat>画面に合わせる (4:3)</PresentationFormat>
  <Paragraphs>94</Paragraphs>
  <Slides>14</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7</vt:i4>
      </vt:variant>
      <vt:variant>
        <vt:lpstr>スライド タイトル</vt:lpstr>
      </vt:variant>
      <vt:variant>
        <vt:i4>14</vt:i4>
      </vt:variant>
    </vt:vector>
  </HeadingPairs>
  <TitlesOfParts>
    <vt:vector size="31" baseType="lpstr">
      <vt:lpstr>HGP創英角ｺﾞｼｯｸUB</vt:lpstr>
      <vt:lpstr>HG丸ｺﾞｼｯｸM-PRO</vt:lpstr>
      <vt:lpstr>ＭＳ Ｐゴシック</vt:lpstr>
      <vt:lpstr>メイリオ</vt:lpstr>
      <vt:lpstr>Arial</vt:lpstr>
      <vt:lpstr>Calibri</vt:lpstr>
      <vt:lpstr>Calibri Light</vt:lpstr>
      <vt:lpstr>Times New Roman</vt:lpstr>
      <vt:lpstr>Verdana</vt:lpstr>
      <vt:lpstr>Wingdings</vt:lpstr>
      <vt:lpstr>Office Theme</vt:lpstr>
      <vt:lpstr>4_Liraglutide Clinical template</vt:lpstr>
      <vt:lpstr>21_Liraglutide Clinical template</vt:lpstr>
      <vt:lpstr>20_Liraglutide Clinical template</vt:lpstr>
      <vt:lpstr>14_Liraglutide Clinical template</vt:lpstr>
      <vt:lpstr>17_Liraglutide Clinical template</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API高値　脳梗塞や腎機能障害のリスク 　高血糖 　寒冷 　交感神経緊張 　喫煙 　　など 対応： 　血圧を予防のため低下させる 　チアゾリジン薬 　GLP受容体作動薬 　ARB 　SGLT2阻害薬  付記：血糖管理で低下することがある。糖尿病患者では一般に高め。 血圧は正常でも、API高値を示して服薬を促せる。</vt:lpstr>
      <vt:lpstr>AVI高値　心筋梗塞や心不全のリスク 　加齢 　粥状動脈硬化 　　など 対応： 　血圧を予防のため低下させる 　スタチン 　SGLT2阻害薬  付記：虚血性心疾患のリスクのある場合に高く出る。 心筋梗塞後でもスタチンや抗凝固薬でAVIは見かけ上かなり低下することがある。 　</vt:lpstr>
      <vt:lpstr>糖尿病診療の有用性</vt:lpstr>
      <vt:lpstr>PowerPoint プレゼンテーション</vt:lpstr>
    </vt:vector>
  </TitlesOfParts>
  <Company>Boehringer Ingelheim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進化する2型糖尿病治療 ～SGLT2阻害薬を上手に使う処方とは～</dc:title>
  <dc:subject/>
  <dc:creator>Suzuki,Hidenari (PM JUSAC RC) NBI-JP-T</dc:creator>
  <dc:description/>
  <cp:lastModifiedBy>Matsuda Masafumi</cp:lastModifiedBy>
  <cp:revision>393</cp:revision>
  <cp:lastPrinted>2018-11-21T06:50:21Z</cp:lastPrinted>
  <dcterms:created xsi:type="dcterms:W3CDTF">2016-11-22T00:23:00Z</dcterms:created>
  <dcterms:modified xsi:type="dcterms:W3CDTF">2021-03-31T12:42:40Z</dcterms:modified>
  <dc:language>ja-JP</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Boehringer Ingelheim</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22</vt:i4>
  </property>
  <property fmtid="{D5CDD505-2E9C-101B-9397-08002B2CF9AE}" pid="9" name="PresentationFormat">
    <vt:lpwstr>画面に合わせる (4:3)</vt:lpwstr>
  </property>
  <property fmtid="{D5CDD505-2E9C-101B-9397-08002B2CF9AE}" pid="10" name="ScaleCrop">
    <vt:bool>false</vt:bool>
  </property>
  <property fmtid="{D5CDD505-2E9C-101B-9397-08002B2CF9AE}" pid="11" name="ShareDoc">
    <vt:bool>false</vt:bool>
  </property>
  <property fmtid="{D5CDD505-2E9C-101B-9397-08002B2CF9AE}" pid="12" name="Slides">
    <vt:i4>67</vt:i4>
  </property>
</Properties>
</file>